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13"/>
  </p:notesMasterIdLst>
  <p:sldIdLst>
    <p:sldId id="283" r:id="rId2"/>
    <p:sldId id="282" r:id="rId3"/>
    <p:sldId id="286" r:id="rId4"/>
    <p:sldId id="269" r:id="rId5"/>
    <p:sldId id="279" r:id="rId6"/>
    <p:sldId id="272" r:id="rId7"/>
    <p:sldId id="277" r:id="rId8"/>
    <p:sldId id="278" r:id="rId9"/>
    <p:sldId id="273" r:id="rId10"/>
    <p:sldId id="274" r:id="rId11"/>
    <p:sldId id="280" r:id="rId12"/>
  </p:sldIdLst>
  <p:sldSz cx="10058400" cy="7772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8285"/>
    <a:srgbClr val="ED1C24"/>
    <a:srgbClr val="005293"/>
    <a:srgbClr val="004877"/>
    <a:srgbClr val="CD0920"/>
    <a:srgbClr val="E26F2E"/>
    <a:srgbClr val="ED7423"/>
    <a:srgbClr val="261BB6"/>
    <a:srgbClr val="2F22E5"/>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81" autoAdjust="0"/>
    <p:restoredTop sz="98255" autoAdjust="0"/>
  </p:normalViewPr>
  <p:slideViewPr>
    <p:cSldViewPr snapToGrid="0" snapToObjects="1">
      <p:cViewPr>
        <p:scale>
          <a:sx n="90" d="100"/>
          <a:sy n="90" d="100"/>
        </p:scale>
        <p:origin x="-414" y="-138"/>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D5B879-301E-ED42-A526-F7D8D9A7FC74}" type="datetimeFigureOut">
              <a:rPr lang="en-US" smtClean="0"/>
              <a:t>2/20/2017</a:t>
            </a:fld>
            <a:endParaRPr lang="en-US"/>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72E2E45-A74F-AA4F-8DC3-A6E2628AE724}" type="slidenum">
              <a:rPr lang="en-US" smtClean="0"/>
              <a:t>‹#›</a:t>
            </a:fld>
            <a:endParaRPr lang="en-US"/>
          </a:p>
        </p:txBody>
      </p:sp>
    </p:spTree>
    <p:extLst>
      <p:ext uri="{BB962C8B-B14F-4D97-AF65-F5344CB8AC3E}">
        <p14:creationId xmlns:p14="http://schemas.microsoft.com/office/powerpoint/2010/main" val="36615824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Box 6"/>
          <p:cNvSpPr txBox="1"/>
          <p:nvPr userDrawn="1"/>
        </p:nvSpPr>
        <p:spPr>
          <a:xfrm>
            <a:off x="1970473" y="1124942"/>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Insert Bar Sub Text</a:t>
            </a:r>
            <a:endParaRPr lang="en-US" sz="2000" baseline="0" dirty="0">
              <a:solidFill>
                <a:schemeClr val="bg1"/>
              </a:solidFill>
              <a:latin typeface="Arial"/>
            </a:endParaRPr>
          </a:p>
        </p:txBody>
      </p:sp>
      <p:sp>
        <p:nvSpPr>
          <p:cNvPr id="8" name="TextBox 7"/>
          <p:cNvSpPr txBox="1"/>
          <p:nvPr userDrawn="1"/>
        </p:nvSpPr>
        <p:spPr>
          <a:xfrm>
            <a:off x="973885" y="252058"/>
            <a:ext cx="63180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9" name="TextBox 8"/>
          <p:cNvSpPr txBox="1"/>
          <p:nvPr userDrawn="1"/>
        </p:nvSpPr>
        <p:spPr>
          <a:xfrm>
            <a:off x="973885" y="1859588"/>
            <a:ext cx="8716267" cy="2371876"/>
          </a:xfrm>
          <a:prstGeom prst="rect">
            <a:avLst/>
          </a:prstGeom>
          <a:noFill/>
        </p:spPr>
        <p:txBody>
          <a:bodyPr wrap="square" lIns="0" tIns="0" rIns="0" bIns="0" numCol="2" spcCol="228600" rtlCol="0">
            <a:noAutofit/>
          </a:bodyPr>
          <a:lstStyle/>
          <a:p>
            <a:pPr>
              <a:lnSpc>
                <a:spcPts val="1300"/>
              </a:lnSpc>
              <a:spcAft>
                <a:spcPts val="900"/>
              </a:spcAft>
            </a:pPr>
            <a:r>
              <a:rPr lang="en-US" sz="1200" b="1" i="0" baseline="0" dirty="0" smtClean="0">
                <a:solidFill>
                  <a:srgbClr val="CD0920"/>
                </a:solidFill>
                <a:latin typeface="Arial"/>
              </a:rPr>
              <a:t>Subhead</a:t>
            </a:r>
          </a:p>
          <a:p>
            <a:pPr>
              <a:lnSpc>
                <a:spcPts val="1400"/>
              </a:lnSpc>
              <a:spcBef>
                <a:spcPts val="0"/>
              </a:spcBef>
              <a:spcAft>
                <a:spcPts val="900"/>
              </a:spcAft>
            </a:pPr>
            <a:r>
              <a:rPr lang="en-US" sz="1100" b="0" i="0" baseline="0" dirty="0" smtClean="0">
                <a:solidFill>
                  <a:srgbClr val="333333"/>
                </a:solidFill>
                <a:latin typeface="Arial"/>
              </a:rPr>
              <a:t>Insert body </a:t>
            </a:r>
            <a:r>
              <a:rPr lang="en-US" sz="1100" b="0" i="0" baseline="0" dirty="0" err="1" smtClean="0">
                <a:solidFill>
                  <a:srgbClr val="333333"/>
                </a:solidFill>
                <a:latin typeface="Arial"/>
              </a:rPr>
              <a:t>textjknm</a:t>
            </a:r>
            <a:r>
              <a:rPr lang="en-US" sz="1100" b="0" i="0" baseline="0" dirty="0" smtClean="0">
                <a:solidFill>
                  <a:srgbClr val="333333"/>
                </a:solidFill>
                <a:latin typeface="Arial"/>
              </a:rPr>
              <a:t>, v </a:t>
            </a:r>
            <a:r>
              <a:rPr lang="en-US" sz="1100" b="0" i="0" baseline="0" dirty="0" err="1" smtClean="0">
                <a:solidFill>
                  <a:srgbClr val="333333"/>
                </a:solidFill>
                <a:latin typeface="Arial"/>
              </a:rPr>
              <a:t>cjnm</a:t>
            </a:r>
            <a:r>
              <a:rPr lang="en-US" sz="1100" b="0" i="0" baseline="0" dirty="0" smtClean="0">
                <a:solidFill>
                  <a:srgbClr val="333333"/>
                </a:solidFill>
                <a:latin typeface="Arial"/>
              </a:rPr>
              <a:t> cv </a:t>
            </a:r>
            <a:r>
              <a:rPr lang="en-US" sz="1100" b="0" i="0" baseline="0" dirty="0" err="1" smtClean="0">
                <a:solidFill>
                  <a:srgbClr val="333333"/>
                </a:solidFill>
                <a:latin typeface="Arial"/>
              </a:rPr>
              <a:t>kjnm</a:t>
            </a:r>
            <a:r>
              <a:rPr lang="en-US" sz="1100" b="0" i="0" baseline="0" dirty="0" smtClean="0">
                <a:solidFill>
                  <a:srgbClr val="333333"/>
                </a:solidFill>
                <a:latin typeface="Arial"/>
              </a:rPr>
              <a:t> v </a:t>
            </a:r>
            <a:r>
              <a:rPr lang="en-US" sz="1100" b="0" i="0" baseline="0" dirty="0" err="1" smtClean="0">
                <a:solidFill>
                  <a:srgbClr val="333333"/>
                </a:solidFill>
                <a:latin typeface="Arial"/>
              </a:rPr>
              <a:t>cjknm</a:t>
            </a:r>
            <a:r>
              <a:rPr lang="en-US" sz="1100" b="0" i="0" baseline="0" dirty="0" smtClean="0">
                <a:solidFill>
                  <a:srgbClr val="333333"/>
                </a:solidFill>
                <a:latin typeface="Arial"/>
              </a:rPr>
              <a:t> </a:t>
            </a:r>
            <a:r>
              <a:rPr lang="en-US" sz="1100" b="0" i="0" baseline="0" dirty="0" err="1" smtClean="0">
                <a:solidFill>
                  <a:srgbClr val="333333"/>
                </a:solidFill>
                <a:latin typeface="Arial"/>
              </a:rPr>
              <a:t>Lorem</a:t>
            </a:r>
            <a:r>
              <a:rPr lang="en-US" sz="1100" b="0" i="0" baseline="0" dirty="0" smtClean="0">
                <a:solidFill>
                  <a:srgbClr val="333333"/>
                </a:solidFill>
                <a:latin typeface="Arial"/>
              </a:rPr>
              <a:t> </a:t>
            </a:r>
            <a:r>
              <a:rPr lang="en-US" sz="1100" b="0" i="0" baseline="0" dirty="0" err="1" smtClean="0">
                <a:solidFill>
                  <a:srgbClr val="333333"/>
                </a:solidFill>
                <a:latin typeface="Arial"/>
              </a:rPr>
              <a:t>ipsum</a:t>
            </a:r>
            <a:r>
              <a:rPr lang="en-US" sz="1100" b="0" i="0" baseline="0" dirty="0" smtClean="0">
                <a:solidFill>
                  <a:srgbClr val="333333"/>
                </a:solidFill>
                <a:latin typeface="Arial"/>
              </a:rPr>
              <a:t> dolor sit </a:t>
            </a:r>
            <a:r>
              <a:rPr lang="en-US" sz="1100" b="0" i="0" baseline="0" dirty="0" err="1" smtClean="0">
                <a:solidFill>
                  <a:srgbClr val="333333"/>
                </a:solidFill>
                <a:latin typeface="Arial"/>
              </a:rPr>
              <a:t>amet</a:t>
            </a:r>
            <a:r>
              <a:rPr lang="en-US" sz="1100" b="0" i="0" baseline="0" dirty="0" smtClean="0">
                <a:solidFill>
                  <a:srgbClr val="333333"/>
                </a:solidFill>
                <a:latin typeface="Arial"/>
              </a:rPr>
              <a:t>, </a:t>
            </a:r>
            <a:r>
              <a:rPr lang="en-US" sz="1100" b="0" i="0" baseline="0" dirty="0" err="1" smtClean="0">
                <a:solidFill>
                  <a:srgbClr val="333333"/>
                </a:solidFill>
                <a:latin typeface="Arial"/>
              </a:rPr>
              <a:t>consectetur</a:t>
            </a:r>
            <a:r>
              <a:rPr lang="en-US" sz="1100" b="0" i="0" baseline="0" dirty="0" smtClean="0">
                <a:solidFill>
                  <a:srgbClr val="333333"/>
                </a:solidFill>
                <a:latin typeface="Arial"/>
              </a:rPr>
              <a:t> </a:t>
            </a:r>
            <a:r>
              <a:rPr lang="en-US" sz="1100" b="0" i="0" baseline="0" dirty="0" err="1" smtClean="0">
                <a:solidFill>
                  <a:srgbClr val="333333"/>
                </a:solidFill>
                <a:latin typeface="Arial"/>
              </a:rPr>
              <a:t>adipiscing</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t>
            </a:r>
            <a:r>
              <a:rPr lang="en-US" sz="1100" b="0" i="0" baseline="0" dirty="0" err="1" smtClean="0">
                <a:solidFill>
                  <a:srgbClr val="333333"/>
                </a:solidFill>
                <a:latin typeface="Arial"/>
              </a:rPr>
              <a:t>Etiam</a:t>
            </a:r>
            <a:r>
              <a:rPr lang="en-US" sz="1100" b="0" i="0" baseline="0" dirty="0" smtClean="0">
                <a:solidFill>
                  <a:srgbClr val="333333"/>
                </a:solidFill>
                <a:latin typeface="Arial"/>
              </a:rPr>
              <a:t> </a:t>
            </a:r>
            <a:r>
              <a:rPr lang="en-US" sz="1100" b="0" i="0" baseline="0" dirty="0" err="1" smtClean="0">
                <a:solidFill>
                  <a:srgbClr val="333333"/>
                </a:solidFill>
                <a:latin typeface="Arial"/>
              </a:rPr>
              <a:t>pellentesque</a:t>
            </a:r>
            <a:r>
              <a:rPr lang="en-US" sz="1100" b="0" i="0" baseline="0" dirty="0" smtClean="0">
                <a:solidFill>
                  <a:srgbClr val="333333"/>
                </a:solidFill>
                <a:latin typeface="Arial"/>
              </a:rPr>
              <a:t> </a:t>
            </a:r>
            <a:r>
              <a:rPr lang="en-US" sz="1100" b="0" i="0" baseline="0" dirty="0" err="1" smtClean="0">
                <a:solidFill>
                  <a:srgbClr val="333333"/>
                </a:solidFill>
                <a:latin typeface="Arial"/>
              </a:rPr>
              <a:t>eros</a:t>
            </a:r>
            <a:r>
              <a:rPr lang="en-US" sz="1100" b="0" i="0" baseline="0" dirty="0" smtClean="0">
                <a:solidFill>
                  <a:srgbClr val="333333"/>
                </a:solidFill>
                <a:latin typeface="Arial"/>
              </a:rPr>
              <a:t> in </a:t>
            </a:r>
            <a:r>
              <a:rPr lang="en-US" sz="1100" b="0" i="0" baseline="0" dirty="0" err="1" smtClean="0">
                <a:solidFill>
                  <a:srgbClr val="333333"/>
                </a:solidFill>
                <a:latin typeface="Arial"/>
              </a:rPr>
              <a:t>metus</a:t>
            </a:r>
            <a:r>
              <a:rPr lang="en-US" sz="1100" b="0" i="0" baseline="0" dirty="0" smtClean="0">
                <a:solidFill>
                  <a:srgbClr val="333333"/>
                </a:solidFill>
                <a:latin typeface="Arial"/>
              </a:rPr>
              <a:t> </a:t>
            </a:r>
            <a:r>
              <a:rPr lang="en-US" sz="1100" b="0" i="0" baseline="0" dirty="0" err="1" smtClean="0">
                <a:solidFill>
                  <a:srgbClr val="333333"/>
                </a:solidFill>
                <a:latin typeface="Arial"/>
              </a:rPr>
              <a:t>tincidunt</a:t>
            </a:r>
            <a:r>
              <a:rPr lang="en-US" sz="1100" b="0" i="0" baseline="0" dirty="0" smtClean="0">
                <a:solidFill>
                  <a:srgbClr val="333333"/>
                </a:solidFill>
                <a:latin typeface="Arial"/>
              </a:rPr>
              <a:t> ac </a:t>
            </a:r>
            <a:r>
              <a:rPr lang="en-US" sz="1100" b="0" i="0" baseline="0" dirty="0" err="1" smtClean="0">
                <a:solidFill>
                  <a:srgbClr val="333333"/>
                </a:solidFill>
                <a:latin typeface="Arial"/>
              </a:rPr>
              <a:t>suscipit</a:t>
            </a:r>
            <a:r>
              <a:rPr lang="en-US" sz="1100" b="0" i="0" baseline="0" dirty="0" smtClean="0">
                <a:solidFill>
                  <a:srgbClr val="333333"/>
                </a:solidFill>
                <a:latin typeface="Arial"/>
              </a:rPr>
              <a:t> </a:t>
            </a:r>
            <a:r>
              <a:rPr lang="en-US" sz="1100" b="0" i="0" baseline="0" dirty="0" err="1" smtClean="0">
                <a:solidFill>
                  <a:srgbClr val="333333"/>
                </a:solidFill>
                <a:latin typeface="Arial"/>
              </a:rPr>
              <a:t>erat</a:t>
            </a:r>
            <a:r>
              <a:rPr lang="en-US" sz="1100" b="0" i="0" baseline="0" dirty="0" smtClean="0">
                <a:solidFill>
                  <a:srgbClr val="333333"/>
                </a:solidFill>
                <a:latin typeface="Arial"/>
              </a:rPr>
              <a:t> </a:t>
            </a:r>
            <a:r>
              <a:rPr lang="en-US" sz="1100" b="0" i="0" baseline="0" dirty="0" err="1" smtClean="0">
                <a:solidFill>
                  <a:srgbClr val="333333"/>
                </a:solidFill>
                <a:latin typeface="Arial"/>
              </a:rPr>
              <a:t>convallis</a:t>
            </a:r>
            <a:r>
              <a:rPr lang="en-US" sz="1100" b="0" i="0" baseline="0" dirty="0" smtClean="0">
                <a:solidFill>
                  <a:srgbClr val="333333"/>
                </a:solidFill>
                <a:latin typeface="Arial"/>
              </a:rPr>
              <a:t>. </a:t>
            </a:r>
          </a:p>
          <a:p>
            <a:pPr>
              <a:lnSpc>
                <a:spcPts val="1400"/>
              </a:lnSpc>
              <a:spcBef>
                <a:spcPts val="0"/>
              </a:spcBef>
              <a:spcAft>
                <a:spcPts val="900"/>
              </a:spcAft>
            </a:pPr>
            <a:r>
              <a:rPr lang="en-US" sz="1100" b="0" i="0" baseline="0" dirty="0" err="1" smtClean="0">
                <a:solidFill>
                  <a:srgbClr val="333333"/>
                </a:solidFill>
                <a:latin typeface="Arial"/>
              </a:rPr>
              <a:t>Etiam</a:t>
            </a:r>
            <a:r>
              <a:rPr lang="en-US" sz="1100" b="0" i="0" baseline="0" dirty="0" smtClean="0">
                <a:solidFill>
                  <a:srgbClr val="333333"/>
                </a:solidFill>
                <a:latin typeface="Arial"/>
              </a:rPr>
              <a:t> </a:t>
            </a:r>
            <a:r>
              <a:rPr lang="en-US" sz="1100" b="0" i="0" baseline="0" dirty="0" err="1" smtClean="0">
                <a:solidFill>
                  <a:srgbClr val="333333"/>
                </a:solidFill>
                <a:latin typeface="Arial"/>
              </a:rPr>
              <a:t>vestibulum</a:t>
            </a:r>
            <a:r>
              <a:rPr lang="en-US" sz="1100" b="0" i="0" baseline="0" dirty="0" smtClean="0">
                <a:solidFill>
                  <a:srgbClr val="333333"/>
                </a:solidFill>
                <a:latin typeface="Arial"/>
              </a:rPr>
              <a:t> </a:t>
            </a:r>
            <a:r>
              <a:rPr lang="en-US" sz="1100" b="0" i="0" baseline="0" dirty="0" err="1" smtClean="0">
                <a:solidFill>
                  <a:srgbClr val="333333"/>
                </a:solidFill>
                <a:latin typeface="Arial"/>
              </a:rPr>
              <a:t>turpis</a:t>
            </a:r>
            <a:r>
              <a:rPr lang="en-US" sz="1100" b="0" i="0" baseline="0" dirty="0" smtClean="0">
                <a:solidFill>
                  <a:srgbClr val="333333"/>
                </a:solidFill>
                <a:latin typeface="Arial"/>
              </a:rPr>
              <a:t> </a:t>
            </a:r>
            <a:r>
              <a:rPr lang="en-US" sz="1100" b="0" i="0" baseline="0" dirty="0" err="1" smtClean="0">
                <a:solidFill>
                  <a:srgbClr val="333333"/>
                </a:solidFill>
                <a:latin typeface="Arial"/>
              </a:rPr>
              <a:t>vel</a:t>
            </a:r>
            <a:r>
              <a:rPr lang="en-US" sz="1100" b="0" i="0" baseline="0" dirty="0" smtClean="0">
                <a:solidFill>
                  <a:srgbClr val="333333"/>
                </a:solidFill>
                <a:latin typeface="Arial"/>
              </a:rPr>
              <a:t> </a:t>
            </a:r>
            <a:r>
              <a:rPr lang="en-US" sz="1100" b="0" i="0" baseline="0" dirty="0" err="1" smtClean="0">
                <a:solidFill>
                  <a:srgbClr val="333333"/>
                </a:solidFill>
                <a:latin typeface="Arial"/>
              </a:rPr>
              <a:t>purus</a:t>
            </a:r>
            <a:r>
              <a:rPr lang="en-US" sz="1100" b="0" i="0" baseline="0" dirty="0" smtClean="0">
                <a:solidFill>
                  <a:srgbClr val="333333"/>
                </a:solidFill>
                <a:latin typeface="Arial"/>
              </a:rPr>
              <a:t> </a:t>
            </a:r>
            <a:r>
              <a:rPr lang="en-US" sz="1100" b="0" i="0" baseline="0" dirty="0" err="1" smtClean="0">
                <a:solidFill>
                  <a:srgbClr val="333333"/>
                </a:solidFill>
                <a:latin typeface="Arial"/>
              </a:rPr>
              <a:t>placerat</a:t>
            </a:r>
            <a:r>
              <a:rPr lang="en-US" sz="1100" b="0" i="0" baseline="0" dirty="0" smtClean="0">
                <a:solidFill>
                  <a:srgbClr val="333333"/>
                </a:solidFill>
                <a:latin typeface="Arial"/>
              </a:rPr>
              <a:t> </a:t>
            </a:r>
            <a:r>
              <a:rPr lang="en-US" sz="1100" b="0" i="0" baseline="0" dirty="0" err="1" smtClean="0">
                <a:solidFill>
                  <a:srgbClr val="333333"/>
                </a:solidFill>
                <a:latin typeface="Arial"/>
              </a:rPr>
              <a:t>sed</a:t>
            </a:r>
            <a:r>
              <a:rPr lang="en-US" sz="1100" b="0" i="0" baseline="0" dirty="0" smtClean="0">
                <a:solidFill>
                  <a:srgbClr val="333333"/>
                </a:solidFill>
                <a:latin typeface="Arial"/>
              </a:rPr>
              <a:t> </a:t>
            </a:r>
            <a:r>
              <a:rPr lang="en-US" sz="1100" b="0" i="0" baseline="0" dirty="0" err="1" smtClean="0">
                <a:solidFill>
                  <a:srgbClr val="333333"/>
                </a:solidFill>
                <a:latin typeface="Arial"/>
              </a:rPr>
              <a:t>dignissim</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t>
            </a:r>
            <a:r>
              <a:rPr lang="en-US" sz="1100" b="0" i="0" baseline="0" dirty="0" err="1" smtClean="0">
                <a:solidFill>
                  <a:srgbClr val="333333"/>
                </a:solidFill>
                <a:latin typeface="Arial"/>
              </a:rPr>
              <a:t>varius</a:t>
            </a:r>
            <a:r>
              <a:rPr lang="en-US" sz="1100" b="0" i="0" baseline="0" dirty="0" smtClean="0">
                <a:solidFill>
                  <a:srgbClr val="333333"/>
                </a:solidFill>
                <a:latin typeface="Arial"/>
              </a:rPr>
              <a:t>. Maecenas </a:t>
            </a:r>
            <a:r>
              <a:rPr lang="en-US" sz="1100" b="0" i="0" baseline="0" dirty="0" err="1" smtClean="0">
                <a:solidFill>
                  <a:srgbClr val="333333"/>
                </a:solidFill>
                <a:latin typeface="Arial"/>
              </a:rPr>
              <a:t>euismod</a:t>
            </a:r>
            <a:r>
              <a:rPr lang="en-US" sz="1100" b="0" i="0" baseline="0" dirty="0" smtClean="0">
                <a:solidFill>
                  <a:srgbClr val="333333"/>
                </a:solidFill>
                <a:latin typeface="Arial"/>
              </a:rPr>
              <a:t>, </a:t>
            </a:r>
            <a:r>
              <a:rPr lang="en-US" sz="1100" b="0" i="0" baseline="0" dirty="0" err="1" smtClean="0">
                <a:solidFill>
                  <a:srgbClr val="333333"/>
                </a:solidFill>
                <a:latin typeface="Arial"/>
              </a:rPr>
              <a:t>enim</a:t>
            </a:r>
            <a:r>
              <a:rPr lang="en-US" sz="1100" b="0" i="0" baseline="0" dirty="0" smtClean="0">
                <a:solidFill>
                  <a:srgbClr val="333333"/>
                </a:solidFill>
                <a:latin typeface="Arial"/>
              </a:rPr>
              <a:t> </a:t>
            </a:r>
            <a:r>
              <a:rPr lang="en-US" sz="1100" b="0" i="0" baseline="0" dirty="0" err="1" smtClean="0">
                <a:solidFill>
                  <a:srgbClr val="333333"/>
                </a:solidFill>
                <a:latin typeface="Arial"/>
              </a:rPr>
              <a:t>sed</a:t>
            </a:r>
            <a:r>
              <a:rPr lang="en-US" sz="1100" b="0" i="0" baseline="0" dirty="0" smtClean="0">
                <a:solidFill>
                  <a:srgbClr val="333333"/>
                </a:solidFill>
                <a:latin typeface="Arial"/>
              </a:rPr>
              <a:t> </a:t>
            </a:r>
            <a:r>
              <a:rPr lang="en-US" sz="1100" b="0" i="0" baseline="0" dirty="0" err="1" smtClean="0">
                <a:solidFill>
                  <a:srgbClr val="333333"/>
                </a:solidFill>
                <a:latin typeface="Arial"/>
              </a:rPr>
              <a:t>vehicula</a:t>
            </a:r>
            <a:r>
              <a:rPr lang="en-US" sz="1100" b="0" i="0" baseline="0" dirty="0" smtClean="0">
                <a:solidFill>
                  <a:srgbClr val="333333"/>
                </a:solidFill>
                <a:latin typeface="Arial"/>
              </a:rPr>
              <a:t> </a:t>
            </a:r>
            <a:r>
              <a:rPr lang="en-US" sz="1100" b="0" i="0" baseline="0" dirty="0" err="1" smtClean="0">
                <a:solidFill>
                  <a:srgbClr val="333333"/>
                </a:solidFill>
                <a:latin typeface="Arial"/>
              </a:rPr>
              <a:t>tristique</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t>
            </a:r>
            <a:r>
              <a:rPr lang="en-US" sz="1100" b="0" i="0" baseline="0" dirty="0" err="1" smtClean="0">
                <a:solidFill>
                  <a:srgbClr val="333333"/>
                </a:solidFill>
                <a:latin typeface="Arial"/>
              </a:rPr>
              <a:t>risus</a:t>
            </a:r>
            <a:r>
              <a:rPr lang="en-US" sz="1100" b="0" i="0" baseline="0" dirty="0" smtClean="0">
                <a:solidFill>
                  <a:srgbClr val="333333"/>
                </a:solidFill>
                <a:latin typeface="Arial"/>
              </a:rPr>
              <a:t> </a:t>
            </a:r>
            <a:r>
              <a:rPr lang="en-US" sz="1100" b="0" i="0" baseline="0" dirty="0" err="1" smtClean="0">
                <a:solidFill>
                  <a:srgbClr val="333333"/>
                </a:solidFill>
                <a:latin typeface="Arial"/>
              </a:rPr>
              <a:t>ultrices</a:t>
            </a:r>
            <a:r>
              <a:rPr lang="en-US" sz="1100" b="0" i="0" baseline="0" dirty="0" smtClean="0">
                <a:solidFill>
                  <a:srgbClr val="333333"/>
                </a:solidFill>
                <a:latin typeface="Arial"/>
              </a:rPr>
              <a:t> dolor, </a:t>
            </a:r>
            <a:r>
              <a:rPr lang="en-US" sz="1100" b="0" i="0" baseline="0" dirty="0" err="1" smtClean="0">
                <a:solidFill>
                  <a:srgbClr val="333333"/>
                </a:solidFill>
                <a:latin typeface="Arial"/>
              </a:rPr>
              <a:t>eu</a:t>
            </a:r>
            <a:r>
              <a:rPr lang="en-US" sz="1100" b="0" i="0" baseline="0" dirty="0" smtClean="0">
                <a:solidFill>
                  <a:srgbClr val="333333"/>
                </a:solidFill>
                <a:latin typeface="Arial"/>
              </a:rPr>
              <a:t> </a:t>
            </a:r>
            <a:r>
              <a:rPr lang="en-US" sz="1100" b="0" i="0" baseline="0" dirty="0" err="1" smtClean="0">
                <a:solidFill>
                  <a:srgbClr val="333333"/>
                </a:solidFill>
                <a:latin typeface="Arial"/>
              </a:rPr>
              <a:t>euismod</a:t>
            </a:r>
            <a:r>
              <a:rPr lang="en-US" sz="1100" b="0" i="0" baseline="0" dirty="0" smtClean="0">
                <a:solidFill>
                  <a:srgbClr val="333333"/>
                </a:solidFill>
                <a:latin typeface="Arial"/>
              </a:rPr>
              <a:t> ante quam vitae </a:t>
            </a:r>
            <a:r>
              <a:rPr lang="en-US" sz="1100" b="0" i="0" baseline="0" dirty="0" err="1" smtClean="0">
                <a:solidFill>
                  <a:srgbClr val="333333"/>
                </a:solidFill>
                <a:latin typeface="Arial"/>
              </a:rPr>
              <a:t>augue</a:t>
            </a:r>
            <a:r>
              <a:rPr lang="en-US" sz="1100" b="0" i="0" baseline="0" dirty="0" smtClean="0">
                <a:solidFill>
                  <a:srgbClr val="333333"/>
                </a:solidFill>
                <a:latin typeface="Arial"/>
              </a:rPr>
              <a:t>. Integer </a:t>
            </a:r>
            <a:r>
              <a:rPr lang="en-US" sz="1100" b="0" i="0" baseline="0" dirty="0" err="1" smtClean="0">
                <a:solidFill>
                  <a:srgbClr val="333333"/>
                </a:solidFill>
                <a:latin typeface="Arial"/>
              </a:rPr>
              <a:t>tincidunt</a:t>
            </a:r>
            <a:r>
              <a:rPr lang="en-US" sz="1100" b="0" i="0" baseline="0" dirty="0" smtClean="0">
                <a:solidFill>
                  <a:srgbClr val="333333"/>
                </a:solidFill>
                <a:latin typeface="Arial"/>
              </a:rPr>
              <a:t> </a:t>
            </a:r>
            <a:r>
              <a:rPr lang="en-US" sz="1100" b="0" i="0" baseline="0" dirty="0" err="1" smtClean="0">
                <a:solidFill>
                  <a:srgbClr val="333333"/>
                </a:solidFill>
                <a:latin typeface="Arial"/>
              </a:rPr>
              <a:t>commodo</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 </a:t>
            </a:r>
            <a:r>
              <a:rPr lang="en-US" sz="1100" b="0" i="0" baseline="0" dirty="0" err="1" smtClean="0">
                <a:solidFill>
                  <a:srgbClr val="333333"/>
                </a:solidFill>
                <a:latin typeface="Arial"/>
              </a:rPr>
              <a:t>imperdiet</a:t>
            </a:r>
            <a:r>
              <a:rPr lang="en-US" sz="1100" b="0" i="0" baseline="0" dirty="0" smtClean="0">
                <a:solidFill>
                  <a:srgbClr val="333333"/>
                </a:solidFill>
                <a:latin typeface="Arial"/>
              </a:rPr>
              <a:t> ligula </a:t>
            </a:r>
            <a:r>
              <a:rPr lang="en-US" sz="1100" b="0" i="0" baseline="0" dirty="0" err="1" smtClean="0">
                <a:solidFill>
                  <a:srgbClr val="333333"/>
                </a:solidFill>
                <a:latin typeface="Arial"/>
              </a:rPr>
              <a:t>porttitor</a:t>
            </a:r>
            <a:r>
              <a:rPr lang="en-US" sz="1100" b="0" i="0" baseline="0" dirty="0" smtClean="0">
                <a:solidFill>
                  <a:srgbClr val="333333"/>
                </a:solidFill>
                <a:latin typeface="Arial"/>
              </a:rPr>
              <a:t> ac. </a:t>
            </a:r>
          </a:p>
          <a:p>
            <a:pPr>
              <a:lnSpc>
                <a:spcPts val="1400"/>
              </a:lnSpc>
              <a:spcBef>
                <a:spcPts val="0"/>
              </a:spcBef>
              <a:spcAft>
                <a:spcPts val="900"/>
              </a:spcAft>
            </a:pPr>
            <a:r>
              <a:rPr lang="en-US" sz="1100" b="0" i="0" baseline="0" dirty="0" smtClean="0">
                <a:solidFill>
                  <a:srgbClr val="333333"/>
                </a:solidFill>
                <a:latin typeface="Arial"/>
              </a:rPr>
              <a:t>Insert body </a:t>
            </a:r>
            <a:r>
              <a:rPr lang="en-US" sz="1100" b="0" i="0" baseline="0" dirty="0" err="1" smtClean="0">
                <a:solidFill>
                  <a:srgbClr val="333333"/>
                </a:solidFill>
                <a:latin typeface="Arial"/>
              </a:rPr>
              <a:t>textjknm</a:t>
            </a:r>
            <a:r>
              <a:rPr lang="en-US" sz="1100" b="0" i="0" baseline="0" dirty="0" smtClean="0">
                <a:solidFill>
                  <a:srgbClr val="333333"/>
                </a:solidFill>
                <a:latin typeface="Arial"/>
              </a:rPr>
              <a:t>, v </a:t>
            </a:r>
            <a:r>
              <a:rPr lang="en-US" sz="1100" b="0" i="0" baseline="0" dirty="0" err="1" smtClean="0">
                <a:solidFill>
                  <a:srgbClr val="333333"/>
                </a:solidFill>
                <a:latin typeface="Arial"/>
              </a:rPr>
              <a:t>cjnm</a:t>
            </a:r>
            <a:r>
              <a:rPr lang="en-US" sz="1100" b="0" i="0" baseline="0" dirty="0" smtClean="0">
                <a:solidFill>
                  <a:srgbClr val="333333"/>
                </a:solidFill>
                <a:latin typeface="Arial"/>
              </a:rPr>
              <a:t> cv </a:t>
            </a:r>
            <a:r>
              <a:rPr lang="en-US" sz="1100" b="0" i="0" baseline="0" dirty="0" err="1" smtClean="0">
                <a:solidFill>
                  <a:srgbClr val="333333"/>
                </a:solidFill>
                <a:latin typeface="Arial"/>
              </a:rPr>
              <a:t>kjnm</a:t>
            </a:r>
            <a:r>
              <a:rPr lang="en-US" sz="1100" b="0" i="0" baseline="0" dirty="0" smtClean="0">
                <a:solidFill>
                  <a:srgbClr val="333333"/>
                </a:solidFill>
                <a:latin typeface="Arial"/>
              </a:rPr>
              <a:t> v </a:t>
            </a:r>
            <a:r>
              <a:rPr lang="en-US" sz="1100" b="0" i="0" baseline="0" dirty="0" err="1" smtClean="0">
                <a:solidFill>
                  <a:srgbClr val="333333"/>
                </a:solidFill>
                <a:latin typeface="Arial"/>
              </a:rPr>
              <a:t>cjknm</a:t>
            </a:r>
            <a:r>
              <a:rPr lang="en-US" sz="1100" b="0" i="0" baseline="0" dirty="0" smtClean="0">
                <a:solidFill>
                  <a:srgbClr val="333333"/>
                </a:solidFill>
                <a:latin typeface="Arial"/>
              </a:rPr>
              <a:t> </a:t>
            </a:r>
            <a:r>
              <a:rPr lang="en-US" sz="1100" b="0" i="0" baseline="0" dirty="0" err="1" smtClean="0">
                <a:solidFill>
                  <a:srgbClr val="333333"/>
                </a:solidFill>
                <a:latin typeface="Arial"/>
              </a:rPr>
              <a:t>Lorem</a:t>
            </a:r>
            <a:r>
              <a:rPr lang="en-US" sz="1100" b="0" i="0" baseline="0" dirty="0" smtClean="0">
                <a:solidFill>
                  <a:srgbClr val="333333"/>
                </a:solidFill>
                <a:latin typeface="Arial"/>
              </a:rPr>
              <a:t> </a:t>
            </a:r>
            <a:r>
              <a:rPr lang="en-US" sz="1100" b="0" i="0" baseline="0" dirty="0" err="1" smtClean="0">
                <a:solidFill>
                  <a:srgbClr val="333333"/>
                </a:solidFill>
                <a:latin typeface="Arial"/>
              </a:rPr>
              <a:t>ipsum</a:t>
            </a:r>
            <a:r>
              <a:rPr lang="en-US" sz="1100" b="0" i="0" baseline="0" dirty="0" smtClean="0">
                <a:solidFill>
                  <a:srgbClr val="333333"/>
                </a:solidFill>
                <a:latin typeface="Arial"/>
              </a:rPr>
              <a:t> dolor sit </a:t>
            </a:r>
            <a:r>
              <a:rPr lang="en-US" sz="1100" b="0" i="0" baseline="0" dirty="0" err="1" smtClean="0">
                <a:solidFill>
                  <a:srgbClr val="333333"/>
                </a:solidFill>
                <a:latin typeface="Arial"/>
              </a:rPr>
              <a:t>amet</a:t>
            </a:r>
            <a:r>
              <a:rPr lang="en-US" sz="1100" b="0" i="0" baseline="0" dirty="0" smtClean="0">
                <a:solidFill>
                  <a:srgbClr val="333333"/>
                </a:solidFill>
                <a:latin typeface="Arial"/>
              </a:rPr>
              <a:t>, </a:t>
            </a:r>
            <a:r>
              <a:rPr lang="en-US" sz="1100" b="0" i="0" baseline="0" dirty="0" err="1" smtClean="0">
                <a:solidFill>
                  <a:srgbClr val="333333"/>
                </a:solidFill>
                <a:latin typeface="Arial"/>
              </a:rPr>
              <a:t>consectetur</a:t>
            </a:r>
            <a:r>
              <a:rPr lang="en-US" sz="1100" b="0" i="0" baseline="0" dirty="0" smtClean="0">
                <a:solidFill>
                  <a:srgbClr val="333333"/>
                </a:solidFill>
                <a:latin typeface="Arial"/>
              </a:rPr>
              <a:t> </a:t>
            </a:r>
            <a:r>
              <a:rPr lang="en-US" sz="1100" b="0" i="0" baseline="0" dirty="0" err="1" smtClean="0">
                <a:solidFill>
                  <a:srgbClr val="333333"/>
                </a:solidFill>
                <a:latin typeface="Arial"/>
              </a:rPr>
              <a:t>adipiscing</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t>
            </a:r>
            <a:r>
              <a:rPr lang="en-US" sz="1100" b="0" i="0" baseline="0" dirty="0" err="1" smtClean="0">
                <a:solidFill>
                  <a:srgbClr val="333333"/>
                </a:solidFill>
                <a:latin typeface="Arial"/>
              </a:rPr>
              <a:t>Etiam</a:t>
            </a:r>
            <a:r>
              <a:rPr lang="en-US" sz="1100" b="0" i="0" baseline="0" dirty="0" smtClean="0">
                <a:solidFill>
                  <a:srgbClr val="333333"/>
                </a:solidFill>
                <a:latin typeface="Arial"/>
              </a:rPr>
              <a:t> </a:t>
            </a:r>
            <a:r>
              <a:rPr lang="en-US" sz="1100" b="0" i="0" baseline="0" dirty="0" err="1" smtClean="0">
                <a:solidFill>
                  <a:srgbClr val="333333"/>
                </a:solidFill>
                <a:latin typeface="Arial"/>
              </a:rPr>
              <a:t>pellentesque</a:t>
            </a:r>
            <a:r>
              <a:rPr lang="en-US" sz="1100" b="0" i="0" baseline="0" dirty="0" smtClean="0">
                <a:solidFill>
                  <a:srgbClr val="333333"/>
                </a:solidFill>
                <a:latin typeface="Arial"/>
              </a:rPr>
              <a:t> </a:t>
            </a:r>
            <a:r>
              <a:rPr lang="en-US" sz="1100" b="0" i="0" baseline="0" dirty="0" err="1" smtClean="0">
                <a:solidFill>
                  <a:srgbClr val="333333"/>
                </a:solidFill>
                <a:latin typeface="Arial"/>
              </a:rPr>
              <a:t>eros</a:t>
            </a:r>
            <a:r>
              <a:rPr lang="en-US" sz="1100" b="0" i="0" baseline="0" dirty="0" smtClean="0">
                <a:solidFill>
                  <a:srgbClr val="333333"/>
                </a:solidFill>
                <a:latin typeface="Arial"/>
              </a:rPr>
              <a:t> in </a:t>
            </a:r>
            <a:r>
              <a:rPr lang="en-US" sz="1100" b="0" i="0" baseline="0" dirty="0" err="1" smtClean="0">
                <a:solidFill>
                  <a:srgbClr val="333333"/>
                </a:solidFill>
                <a:latin typeface="Arial"/>
              </a:rPr>
              <a:t>metus</a:t>
            </a:r>
            <a:r>
              <a:rPr lang="en-US" sz="1100" b="0" i="0" baseline="0" dirty="0" smtClean="0">
                <a:solidFill>
                  <a:srgbClr val="333333"/>
                </a:solidFill>
                <a:latin typeface="Arial"/>
              </a:rPr>
              <a:t> </a:t>
            </a:r>
            <a:r>
              <a:rPr lang="en-US" sz="1100" b="0" i="0" baseline="0" dirty="0" err="1" smtClean="0">
                <a:solidFill>
                  <a:srgbClr val="333333"/>
                </a:solidFill>
                <a:latin typeface="Arial"/>
              </a:rPr>
              <a:t>tincidunt</a:t>
            </a:r>
            <a:r>
              <a:rPr lang="en-US" sz="1100" b="0" i="0" baseline="0" dirty="0" smtClean="0">
                <a:solidFill>
                  <a:srgbClr val="333333"/>
                </a:solidFill>
                <a:latin typeface="Arial"/>
              </a:rPr>
              <a:t> ac </a:t>
            </a:r>
            <a:r>
              <a:rPr lang="en-US" sz="1100" b="0" i="0" baseline="0" dirty="0" err="1" smtClean="0">
                <a:solidFill>
                  <a:srgbClr val="333333"/>
                </a:solidFill>
                <a:latin typeface="Arial"/>
              </a:rPr>
              <a:t>suscipit</a:t>
            </a:r>
            <a:r>
              <a:rPr lang="en-US" sz="1100" b="0" i="0" baseline="0" dirty="0" smtClean="0">
                <a:solidFill>
                  <a:srgbClr val="333333"/>
                </a:solidFill>
                <a:latin typeface="Arial"/>
              </a:rPr>
              <a:t> </a:t>
            </a:r>
            <a:r>
              <a:rPr lang="en-US" sz="1100" b="0" i="0" baseline="0" dirty="0" err="1" smtClean="0">
                <a:solidFill>
                  <a:srgbClr val="333333"/>
                </a:solidFill>
                <a:latin typeface="Arial"/>
              </a:rPr>
              <a:t>erat</a:t>
            </a:r>
            <a:r>
              <a:rPr lang="en-US" sz="1100" b="0" i="0" baseline="0" dirty="0" smtClean="0">
                <a:solidFill>
                  <a:srgbClr val="333333"/>
                </a:solidFill>
                <a:latin typeface="Arial"/>
              </a:rPr>
              <a:t> </a:t>
            </a:r>
            <a:r>
              <a:rPr lang="en-US" sz="1100" b="0" i="0" baseline="0" dirty="0" err="1" smtClean="0">
                <a:solidFill>
                  <a:srgbClr val="333333"/>
                </a:solidFill>
                <a:latin typeface="Arial"/>
              </a:rPr>
              <a:t>convallis</a:t>
            </a:r>
            <a:r>
              <a:rPr lang="en-US" sz="1100" b="0" i="0" baseline="0" dirty="0" smtClean="0">
                <a:solidFill>
                  <a:srgbClr val="333333"/>
                </a:solidFill>
                <a:latin typeface="Arial"/>
              </a:rPr>
              <a:t>. </a:t>
            </a:r>
          </a:p>
          <a:p>
            <a:pPr>
              <a:lnSpc>
                <a:spcPts val="1400"/>
              </a:lnSpc>
              <a:spcBef>
                <a:spcPts val="0"/>
              </a:spcBef>
              <a:spcAft>
                <a:spcPts val="900"/>
              </a:spcAft>
            </a:pPr>
            <a:r>
              <a:rPr lang="en-US" sz="1100" b="0" i="0" baseline="0" dirty="0" err="1" smtClean="0">
                <a:solidFill>
                  <a:srgbClr val="333333"/>
                </a:solidFill>
                <a:latin typeface="Arial"/>
              </a:rPr>
              <a:t>Etiam</a:t>
            </a:r>
            <a:r>
              <a:rPr lang="en-US" sz="1100" b="0" i="0" baseline="0" dirty="0" smtClean="0">
                <a:solidFill>
                  <a:srgbClr val="333333"/>
                </a:solidFill>
                <a:latin typeface="Arial"/>
              </a:rPr>
              <a:t> </a:t>
            </a:r>
            <a:r>
              <a:rPr lang="en-US" sz="1100" b="0" i="0" baseline="0" dirty="0" err="1" smtClean="0">
                <a:solidFill>
                  <a:srgbClr val="333333"/>
                </a:solidFill>
                <a:latin typeface="Arial"/>
              </a:rPr>
              <a:t>vestibulum</a:t>
            </a:r>
            <a:r>
              <a:rPr lang="en-US" sz="1100" b="0" i="0" baseline="0" dirty="0" smtClean="0">
                <a:solidFill>
                  <a:srgbClr val="333333"/>
                </a:solidFill>
                <a:latin typeface="Arial"/>
              </a:rPr>
              <a:t> </a:t>
            </a:r>
            <a:r>
              <a:rPr lang="en-US" sz="1100" b="0" i="0" baseline="0" dirty="0" err="1" smtClean="0">
                <a:solidFill>
                  <a:srgbClr val="333333"/>
                </a:solidFill>
                <a:latin typeface="Arial"/>
              </a:rPr>
              <a:t>turpis</a:t>
            </a:r>
            <a:r>
              <a:rPr lang="en-US" sz="1100" b="0" i="0" baseline="0" dirty="0" smtClean="0">
                <a:solidFill>
                  <a:srgbClr val="333333"/>
                </a:solidFill>
                <a:latin typeface="Arial"/>
              </a:rPr>
              <a:t> </a:t>
            </a:r>
            <a:r>
              <a:rPr lang="en-US" sz="1100" b="0" i="0" baseline="0" dirty="0" err="1" smtClean="0">
                <a:solidFill>
                  <a:srgbClr val="333333"/>
                </a:solidFill>
                <a:latin typeface="Arial"/>
              </a:rPr>
              <a:t>vel</a:t>
            </a:r>
            <a:r>
              <a:rPr lang="en-US" sz="1100" b="0" i="0" baseline="0" dirty="0" smtClean="0">
                <a:solidFill>
                  <a:srgbClr val="333333"/>
                </a:solidFill>
                <a:latin typeface="Arial"/>
              </a:rPr>
              <a:t> </a:t>
            </a:r>
            <a:r>
              <a:rPr lang="en-US" sz="1100" b="0" i="0" baseline="0" dirty="0" err="1" smtClean="0">
                <a:solidFill>
                  <a:srgbClr val="333333"/>
                </a:solidFill>
                <a:latin typeface="Arial"/>
              </a:rPr>
              <a:t>purus</a:t>
            </a:r>
            <a:r>
              <a:rPr lang="en-US" sz="1100" b="0" i="0" baseline="0" dirty="0" smtClean="0">
                <a:solidFill>
                  <a:srgbClr val="333333"/>
                </a:solidFill>
                <a:latin typeface="Arial"/>
              </a:rPr>
              <a:t> </a:t>
            </a:r>
            <a:r>
              <a:rPr lang="en-US" sz="1100" b="0" i="0" baseline="0" dirty="0" err="1" smtClean="0">
                <a:solidFill>
                  <a:srgbClr val="333333"/>
                </a:solidFill>
                <a:latin typeface="Arial"/>
              </a:rPr>
              <a:t>placerat</a:t>
            </a:r>
            <a:r>
              <a:rPr lang="en-US" sz="1100" b="0" i="0" baseline="0" dirty="0" smtClean="0">
                <a:solidFill>
                  <a:srgbClr val="333333"/>
                </a:solidFill>
                <a:latin typeface="Arial"/>
              </a:rPr>
              <a:t> </a:t>
            </a:r>
            <a:r>
              <a:rPr lang="en-US" sz="1100" b="0" i="0" baseline="0" dirty="0" err="1" smtClean="0">
                <a:solidFill>
                  <a:srgbClr val="333333"/>
                </a:solidFill>
                <a:latin typeface="Arial"/>
              </a:rPr>
              <a:t>sed</a:t>
            </a:r>
            <a:r>
              <a:rPr lang="en-US" sz="1100" b="0" i="0" baseline="0" dirty="0" smtClean="0">
                <a:solidFill>
                  <a:srgbClr val="333333"/>
                </a:solidFill>
                <a:latin typeface="Arial"/>
              </a:rPr>
              <a:t> </a:t>
            </a:r>
            <a:r>
              <a:rPr lang="en-US" sz="1100" b="0" i="0" baseline="0" dirty="0" err="1" smtClean="0">
                <a:solidFill>
                  <a:srgbClr val="333333"/>
                </a:solidFill>
                <a:latin typeface="Arial"/>
              </a:rPr>
              <a:t>dignissim</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t>
            </a:r>
            <a:r>
              <a:rPr lang="en-US" sz="1100" b="0" i="0" baseline="0" dirty="0" err="1" smtClean="0">
                <a:solidFill>
                  <a:srgbClr val="333333"/>
                </a:solidFill>
                <a:latin typeface="Arial"/>
              </a:rPr>
              <a:t>varius</a:t>
            </a:r>
            <a:r>
              <a:rPr lang="en-US" sz="1100" b="0" i="0" baseline="0" dirty="0" smtClean="0">
                <a:solidFill>
                  <a:srgbClr val="333333"/>
                </a:solidFill>
                <a:latin typeface="Arial"/>
              </a:rPr>
              <a:t>. Maecenas </a:t>
            </a:r>
            <a:r>
              <a:rPr lang="en-US" sz="1100" b="0" i="0" baseline="0" dirty="0" err="1" smtClean="0">
                <a:solidFill>
                  <a:srgbClr val="333333"/>
                </a:solidFill>
                <a:latin typeface="Arial"/>
              </a:rPr>
              <a:t>euismod</a:t>
            </a:r>
            <a:r>
              <a:rPr lang="en-US" sz="1100" b="0" i="0" baseline="0" dirty="0" smtClean="0">
                <a:solidFill>
                  <a:srgbClr val="333333"/>
                </a:solidFill>
                <a:latin typeface="Arial"/>
              </a:rPr>
              <a:t>, </a:t>
            </a:r>
            <a:r>
              <a:rPr lang="en-US" sz="1100" b="0" i="0" baseline="0" dirty="0" err="1" smtClean="0">
                <a:solidFill>
                  <a:srgbClr val="333333"/>
                </a:solidFill>
                <a:latin typeface="Arial"/>
              </a:rPr>
              <a:t>enim</a:t>
            </a:r>
            <a:r>
              <a:rPr lang="en-US" sz="1100" b="0" i="0" baseline="0" dirty="0" smtClean="0">
                <a:solidFill>
                  <a:srgbClr val="333333"/>
                </a:solidFill>
                <a:latin typeface="Arial"/>
              </a:rPr>
              <a:t> </a:t>
            </a:r>
            <a:r>
              <a:rPr lang="en-US" sz="1100" b="0" i="0" baseline="0" dirty="0" err="1" smtClean="0">
                <a:solidFill>
                  <a:srgbClr val="333333"/>
                </a:solidFill>
                <a:latin typeface="Arial"/>
              </a:rPr>
              <a:t>sed</a:t>
            </a:r>
            <a:r>
              <a:rPr lang="en-US" sz="1100" b="0" i="0" baseline="0" dirty="0" smtClean="0">
                <a:solidFill>
                  <a:srgbClr val="333333"/>
                </a:solidFill>
                <a:latin typeface="Arial"/>
              </a:rPr>
              <a:t> </a:t>
            </a:r>
            <a:r>
              <a:rPr lang="en-US" sz="1100" b="0" i="0" baseline="0" dirty="0" err="1" smtClean="0">
                <a:solidFill>
                  <a:srgbClr val="333333"/>
                </a:solidFill>
                <a:latin typeface="Arial"/>
              </a:rPr>
              <a:t>vehicula</a:t>
            </a:r>
            <a:r>
              <a:rPr lang="en-US" sz="1100" b="0" i="0" baseline="0" dirty="0" smtClean="0">
                <a:solidFill>
                  <a:srgbClr val="333333"/>
                </a:solidFill>
                <a:latin typeface="Arial"/>
              </a:rPr>
              <a:t> </a:t>
            </a:r>
            <a:r>
              <a:rPr lang="en-US" sz="1100" b="0" i="0" baseline="0" dirty="0" err="1" smtClean="0">
                <a:solidFill>
                  <a:srgbClr val="333333"/>
                </a:solidFill>
                <a:latin typeface="Arial"/>
              </a:rPr>
              <a:t>tristique</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t>
            </a:r>
            <a:r>
              <a:rPr lang="en-US" sz="1100" b="0" i="0" baseline="0" dirty="0" err="1" smtClean="0">
                <a:solidFill>
                  <a:srgbClr val="333333"/>
                </a:solidFill>
                <a:latin typeface="Arial"/>
              </a:rPr>
              <a:t>risus</a:t>
            </a:r>
            <a:r>
              <a:rPr lang="en-US" sz="1100" b="0" i="0" baseline="0" dirty="0" smtClean="0">
                <a:solidFill>
                  <a:srgbClr val="333333"/>
                </a:solidFill>
                <a:latin typeface="Arial"/>
              </a:rPr>
              <a:t> </a:t>
            </a:r>
            <a:r>
              <a:rPr lang="en-US" sz="1100" b="0" i="0" baseline="0" dirty="0" err="1" smtClean="0">
                <a:solidFill>
                  <a:srgbClr val="333333"/>
                </a:solidFill>
                <a:latin typeface="Arial"/>
              </a:rPr>
              <a:t>ultrices</a:t>
            </a:r>
            <a:r>
              <a:rPr lang="en-US" sz="1100" b="0" i="0" baseline="0" dirty="0" smtClean="0">
                <a:solidFill>
                  <a:srgbClr val="333333"/>
                </a:solidFill>
                <a:latin typeface="Arial"/>
              </a:rPr>
              <a:t> dolor, </a:t>
            </a:r>
            <a:r>
              <a:rPr lang="en-US" sz="1100" b="0" i="0" baseline="0" dirty="0" err="1" smtClean="0">
                <a:solidFill>
                  <a:srgbClr val="333333"/>
                </a:solidFill>
                <a:latin typeface="Arial"/>
              </a:rPr>
              <a:t>eu</a:t>
            </a:r>
            <a:r>
              <a:rPr lang="en-US" sz="1100" b="0" i="0" baseline="0" dirty="0" smtClean="0">
                <a:solidFill>
                  <a:srgbClr val="333333"/>
                </a:solidFill>
                <a:latin typeface="Arial"/>
              </a:rPr>
              <a:t> </a:t>
            </a:r>
            <a:r>
              <a:rPr lang="en-US" sz="1100" b="0" i="0" baseline="0" dirty="0" err="1" smtClean="0">
                <a:solidFill>
                  <a:srgbClr val="333333"/>
                </a:solidFill>
                <a:latin typeface="Arial"/>
              </a:rPr>
              <a:t>euismod</a:t>
            </a:r>
            <a:r>
              <a:rPr lang="en-US" sz="1100" b="0" i="0" baseline="0" dirty="0" smtClean="0">
                <a:solidFill>
                  <a:srgbClr val="333333"/>
                </a:solidFill>
                <a:latin typeface="Arial"/>
              </a:rPr>
              <a:t> ante quam vitae </a:t>
            </a:r>
            <a:r>
              <a:rPr lang="en-US" sz="1100" b="0" i="0" baseline="0" dirty="0" err="1" smtClean="0">
                <a:solidFill>
                  <a:srgbClr val="333333"/>
                </a:solidFill>
                <a:latin typeface="Arial"/>
              </a:rPr>
              <a:t>augue</a:t>
            </a:r>
            <a:r>
              <a:rPr lang="en-US" sz="1100" b="0" i="0" baseline="0" dirty="0" smtClean="0">
                <a:solidFill>
                  <a:srgbClr val="333333"/>
                </a:solidFill>
                <a:latin typeface="Arial"/>
              </a:rPr>
              <a:t>. Integer </a:t>
            </a:r>
            <a:r>
              <a:rPr lang="en-US" sz="1100" b="0" i="0" baseline="0" dirty="0" err="1" smtClean="0">
                <a:solidFill>
                  <a:srgbClr val="333333"/>
                </a:solidFill>
                <a:latin typeface="Arial"/>
              </a:rPr>
              <a:t>tincidunt</a:t>
            </a:r>
            <a:r>
              <a:rPr lang="en-US" sz="1100" b="0" i="0" baseline="0" dirty="0" smtClean="0">
                <a:solidFill>
                  <a:srgbClr val="333333"/>
                </a:solidFill>
                <a:latin typeface="Arial"/>
              </a:rPr>
              <a:t> </a:t>
            </a:r>
            <a:r>
              <a:rPr lang="en-US" sz="1100" b="0" i="0" baseline="0" dirty="0" err="1" smtClean="0">
                <a:solidFill>
                  <a:srgbClr val="333333"/>
                </a:solidFill>
                <a:latin typeface="Arial"/>
              </a:rPr>
              <a:t>commodo</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 </a:t>
            </a:r>
            <a:r>
              <a:rPr lang="en-US" sz="1100" b="0" i="0" baseline="0" dirty="0" err="1" smtClean="0">
                <a:solidFill>
                  <a:srgbClr val="333333"/>
                </a:solidFill>
                <a:latin typeface="Arial"/>
              </a:rPr>
              <a:t>imperdiet</a:t>
            </a:r>
            <a:r>
              <a:rPr lang="en-US" sz="1100" b="0" i="0" baseline="0" dirty="0" smtClean="0">
                <a:solidFill>
                  <a:srgbClr val="333333"/>
                </a:solidFill>
                <a:latin typeface="Arial"/>
              </a:rPr>
              <a:t> ligula </a:t>
            </a:r>
            <a:r>
              <a:rPr lang="en-US" sz="1100" b="0" i="0" baseline="0" dirty="0" err="1" smtClean="0">
                <a:solidFill>
                  <a:srgbClr val="333333"/>
                </a:solidFill>
                <a:latin typeface="Arial"/>
              </a:rPr>
              <a:t>porttitor</a:t>
            </a:r>
            <a:r>
              <a:rPr lang="en-US" sz="1100" b="0" i="0" baseline="0" dirty="0" smtClean="0">
                <a:solidFill>
                  <a:srgbClr val="333333"/>
                </a:solidFill>
                <a:latin typeface="Arial"/>
              </a:rPr>
              <a:t> ac.</a:t>
            </a:r>
          </a:p>
          <a:p>
            <a:pPr>
              <a:lnSpc>
                <a:spcPts val="1400"/>
              </a:lnSpc>
              <a:spcBef>
                <a:spcPts val="0"/>
              </a:spcBef>
              <a:spcAft>
                <a:spcPts val="900"/>
              </a:spcAft>
            </a:pPr>
            <a:r>
              <a:rPr lang="en-US" sz="1100" b="0" i="0" baseline="0" dirty="0" smtClean="0">
                <a:solidFill>
                  <a:srgbClr val="333333"/>
                </a:solidFill>
                <a:latin typeface="Arial"/>
              </a:rPr>
              <a:t>Insert body </a:t>
            </a:r>
            <a:r>
              <a:rPr lang="en-US" sz="1100" b="0" i="0" baseline="0" dirty="0" err="1" smtClean="0">
                <a:solidFill>
                  <a:srgbClr val="333333"/>
                </a:solidFill>
                <a:latin typeface="Arial"/>
              </a:rPr>
              <a:t>textjknm</a:t>
            </a:r>
            <a:r>
              <a:rPr lang="en-US" sz="1100" b="0" i="0" baseline="0" dirty="0" smtClean="0">
                <a:solidFill>
                  <a:srgbClr val="333333"/>
                </a:solidFill>
                <a:latin typeface="Arial"/>
              </a:rPr>
              <a:t>, v </a:t>
            </a:r>
            <a:r>
              <a:rPr lang="en-US" sz="1100" b="0" i="0" baseline="0" dirty="0" err="1" smtClean="0">
                <a:solidFill>
                  <a:srgbClr val="333333"/>
                </a:solidFill>
                <a:latin typeface="Arial"/>
              </a:rPr>
              <a:t>cjnm</a:t>
            </a:r>
            <a:r>
              <a:rPr lang="en-US" sz="1100" b="0" i="0" baseline="0" dirty="0" smtClean="0">
                <a:solidFill>
                  <a:srgbClr val="333333"/>
                </a:solidFill>
                <a:latin typeface="Arial"/>
              </a:rPr>
              <a:t> cv </a:t>
            </a:r>
            <a:r>
              <a:rPr lang="en-US" sz="1100" b="0" i="0" baseline="0" dirty="0" err="1" smtClean="0">
                <a:solidFill>
                  <a:srgbClr val="333333"/>
                </a:solidFill>
                <a:latin typeface="Arial"/>
              </a:rPr>
              <a:t>kjnm</a:t>
            </a:r>
            <a:r>
              <a:rPr lang="en-US" sz="1100" b="0" i="0" baseline="0" dirty="0" smtClean="0">
                <a:solidFill>
                  <a:srgbClr val="333333"/>
                </a:solidFill>
                <a:latin typeface="Arial"/>
              </a:rPr>
              <a:t> v </a:t>
            </a:r>
            <a:r>
              <a:rPr lang="en-US" sz="1100" b="0" i="0" baseline="0" dirty="0" err="1" smtClean="0">
                <a:solidFill>
                  <a:srgbClr val="333333"/>
                </a:solidFill>
                <a:latin typeface="Arial"/>
              </a:rPr>
              <a:t>cjknm</a:t>
            </a:r>
            <a:r>
              <a:rPr lang="en-US" sz="1100" b="0" i="0" baseline="0" dirty="0" smtClean="0">
                <a:solidFill>
                  <a:srgbClr val="333333"/>
                </a:solidFill>
                <a:latin typeface="Arial"/>
              </a:rPr>
              <a:t> </a:t>
            </a:r>
            <a:r>
              <a:rPr lang="en-US" sz="1100" b="0" i="0" baseline="0" dirty="0" err="1" smtClean="0">
                <a:solidFill>
                  <a:srgbClr val="333333"/>
                </a:solidFill>
                <a:latin typeface="Arial"/>
              </a:rPr>
              <a:t>Lorem</a:t>
            </a:r>
            <a:r>
              <a:rPr lang="en-US" sz="1100" b="0" i="0" baseline="0" dirty="0" smtClean="0">
                <a:solidFill>
                  <a:srgbClr val="333333"/>
                </a:solidFill>
                <a:latin typeface="Arial"/>
              </a:rPr>
              <a:t> </a:t>
            </a:r>
            <a:r>
              <a:rPr lang="en-US" sz="1100" b="0" i="0" baseline="0" dirty="0" err="1" smtClean="0">
                <a:solidFill>
                  <a:srgbClr val="333333"/>
                </a:solidFill>
                <a:latin typeface="Arial"/>
              </a:rPr>
              <a:t>ipsum</a:t>
            </a:r>
            <a:r>
              <a:rPr lang="en-US" sz="1100" b="0" i="0" baseline="0" dirty="0" smtClean="0">
                <a:solidFill>
                  <a:srgbClr val="333333"/>
                </a:solidFill>
                <a:latin typeface="Arial"/>
              </a:rPr>
              <a:t> dolor sit </a:t>
            </a:r>
            <a:r>
              <a:rPr lang="en-US" sz="1100" b="0" i="0" baseline="0" dirty="0" err="1" smtClean="0">
                <a:solidFill>
                  <a:srgbClr val="333333"/>
                </a:solidFill>
                <a:latin typeface="Arial"/>
              </a:rPr>
              <a:t>amet</a:t>
            </a:r>
            <a:r>
              <a:rPr lang="en-US" sz="1100" b="0" i="0" baseline="0" dirty="0" smtClean="0">
                <a:solidFill>
                  <a:srgbClr val="333333"/>
                </a:solidFill>
                <a:latin typeface="Arial"/>
              </a:rPr>
              <a:t>, </a:t>
            </a:r>
            <a:r>
              <a:rPr lang="en-US" sz="1100" b="0" i="0" baseline="0" dirty="0" err="1" smtClean="0">
                <a:solidFill>
                  <a:srgbClr val="333333"/>
                </a:solidFill>
                <a:latin typeface="Arial"/>
              </a:rPr>
              <a:t>consectetur</a:t>
            </a:r>
            <a:r>
              <a:rPr lang="en-US" sz="1100" b="0" i="0" baseline="0" dirty="0" smtClean="0">
                <a:solidFill>
                  <a:srgbClr val="333333"/>
                </a:solidFill>
                <a:latin typeface="Arial"/>
              </a:rPr>
              <a:t> </a:t>
            </a:r>
            <a:r>
              <a:rPr lang="en-US" sz="1100" b="0" i="0" baseline="0" dirty="0" err="1" smtClean="0">
                <a:solidFill>
                  <a:srgbClr val="333333"/>
                </a:solidFill>
                <a:latin typeface="Arial"/>
              </a:rPr>
              <a:t>adipiscing</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t>
            </a:r>
            <a:r>
              <a:rPr lang="en-US" sz="1100" b="0" i="0" baseline="0" dirty="0" err="1" smtClean="0">
                <a:solidFill>
                  <a:srgbClr val="333333"/>
                </a:solidFill>
                <a:latin typeface="Arial"/>
              </a:rPr>
              <a:t>Etiam</a:t>
            </a:r>
            <a:r>
              <a:rPr lang="en-US" sz="1100" b="0" i="0" baseline="0" dirty="0" smtClean="0">
                <a:solidFill>
                  <a:srgbClr val="333333"/>
                </a:solidFill>
                <a:latin typeface="Arial"/>
              </a:rPr>
              <a:t> </a:t>
            </a:r>
            <a:r>
              <a:rPr lang="en-US" sz="1100" b="0" i="0" baseline="0" dirty="0" err="1" smtClean="0">
                <a:solidFill>
                  <a:srgbClr val="333333"/>
                </a:solidFill>
                <a:latin typeface="Arial"/>
              </a:rPr>
              <a:t>pellentesque</a:t>
            </a:r>
            <a:r>
              <a:rPr lang="en-US" sz="1100" b="0" i="0" baseline="0" dirty="0" smtClean="0">
                <a:solidFill>
                  <a:srgbClr val="333333"/>
                </a:solidFill>
                <a:latin typeface="Arial"/>
              </a:rPr>
              <a:t> </a:t>
            </a:r>
            <a:r>
              <a:rPr lang="en-US" sz="1100" b="0" i="0" baseline="0" dirty="0" err="1" smtClean="0">
                <a:solidFill>
                  <a:srgbClr val="333333"/>
                </a:solidFill>
                <a:latin typeface="Arial"/>
              </a:rPr>
              <a:t>eros</a:t>
            </a:r>
            <a:r>
              <a:rPr lang="en-US" sz="1100" b="0" i="0" baseline="0" dirty="0" smtClean="0">
                <a:solidFill>
                  <a:srgbClr val="333333"/>
                </a:solidFill>
                <a:latin typeface="Arial"/>
              </a:rPr>
              <a:t> in </a:t>
            </a:r>
            <a:r>
              <a:rPr lang="en-US" sz="1100" b="0" i="0" baseline="0" dirty="0" err="1" smtClean="0">
                <a:solidFill>
                  <a:srgbClr val="333333"/>
                </a:solidFill>
                <a:latin typeface="Arial"/>
              </a:rPr>
              <a:t>metus</a:t>
            </a:r>
            <a:r>
              <a:rPr lang="en-US" sz="1100" b="0" i="0" baseline="0" dirty="0" smtClean="0">
                <a:solidFill>
                  <a:srgbClr val="333333"/>
                </a:solidFill>
                <a:latin typeface="Arial"/>
              </a:rPr>
              <a:t> </a:t>
            </a:r>
            <a:r>
              <a:rPr lang="en-US" sz="1100" b="0" i="0" baseline="0" dirty="0" err="1" smtClean="0">
                <a:solidFill>
                  <a:srgbClr val="333333"/>
                </a:solidFill>
                <a:latin typeface="Arial"/>
              </a:rPr>
              <a:t>tincidunt</a:t>
            </a:r>
            <a:r>
              <a:rPr lang="en-US" sz="1100" b="0" i="0" baseline="0" dirty="0" smtClean="0">
                <a:solidFill>
                  <a:srgbClr val="333333"/>
                </a:solidFill>
                <a:latin typeface="Arial"/>
              </a:rPr>
              <a:t> ac </a:t>
            </a:r>
            <a:r>
              <a:rPr lang="en-US" sz="1100" b="0" i="0" baseline="0" dirty="0" err="1" smtClean="0">
                <a:solidFill>
                  <a:srgbClr val="333333"/>
                </a:solidFill>
                <a:latin typeface="Arial"/>
              </a:rPr>
              <a:t>suscipit</a:t>
            </a:r>
            <a:r>
              <a:rPr lang="en-US" sz="1100" b="0" i="0" baseline="0" dirty="0" smtClean="0">
                <a:solidFill>
                  <a:srgbClr val="333333"/>
                </a:solidFill>
                <a:latin typeface="Arial"/>
              </a:rPr>
              <a:t> </a:t>
            </a:r>
            <a:r>
              <a:rPr lang="en-US" sz="1100" b="0" i="0" baseline="0" dirty="0" err="1" smtClean="0">
                <a:solidFill>
                  <a:srgbClr val="333333"/>
                </a:solidFill>
                <a:latin typeface="Arial"/>
              </a:rPr>
              <a:t>erat</a:t>
            </a:r>
            <a:r>
              <a:rPr lang="en-US" sz="1100" b="0" i="0" baseline="0" dirty="0" smtClean="0">
                <a:solidFill>
                  <a:srgbClr val="333333"/>
                </a:solidFill>
                <a:latin typeface="Arial"/>
              </a:rPr>
              <a:t> </a:t>
            </a:r>
            <a:r>
              <a:rPr lang="en-US" sz="1100" b="0" i="0" baseline="0" dirty="0" err="1" smtClean="0">
                <a:solidFill>
                  <a:srgbClr val="333333"/>
                </a:solidFill>
                <a:latin typeface="Arial"/>
              </a:rPr>
              <a:t>convallis</a:t>
            </a:r>
            <a:r>
              <a:rPr lang="en-US" sz="1100" b="0" i="0" baseline="0" dirty="0" smtClean="0">
                <a:solidFill>
                  <a:srgbClr val="333333"/>
                </a:solidFill>
                <a:latin typeface="Arial"/>
              </a:rPr>
              <a:t>. </a:t>
            </a:r>
          </a:p>
          <a:p>
            <a:pPr>
              <a:lnSpc>
                <a:spcPts val="1400"/>
              </a:lnSpc>
              <a:spcBef>
                <a:spcPts val="0"/>
              </a:spcBef>
              <a:spcAft>
                <a:spcPts val="900"/>
              </a:spcAft>
            </a:pPr>
            <a:r>
              <a:rPr lang="en-US" sz="1100" b="0" i="0" baseline="0" dirty="0" err="1" smtClean="0">
                <a:solidFill>
                  <a:srgbClr val="333333"/>
                </a:solidFill>
                <a:latin typeface="Arial"/>
              </a:rPr>
              <a:t>Etiam</a:t>
            </a:r>
            <a:r>
              <a:rPr lang="en-US" sz="1100" b="0" i="0" baseline="0" dirty="0" smtClean="0">
                <a:solidFill>
                  <a:srgbClr val="333333"/>
                </a:solidFill>
                <a:latin typeface="Arial"/>
              </a:rPr>
              <a:t> </a:t>
            </a:r>
            <a:r>
              <a:rPr lang="en-US" sz="1100" b="0" i="0" baseline="0" dirty="0" err="1" smtClean="0">
                <a:solidFill>
                  <a:srgbClr val="333333"/>
                </a:solidFill>
                <a:latin typeface="Arial"/>
              </a:rPr>
              <a:t>vestibulum</a:t>
            </a:r>
            <a:r>
              <a:rPr lang="en-US" sz="1100" b="0" i="0" baseline="0" dirty="0" smtClean="0">
                <a:solidFill>
                  <a:srgbClr val="333333"/>
                </a:solidFill>
                <a:latin typeface="Arial"/>
              </a:rPr>
              <a:t> </a:t>
            </a:r>
            <a:r>
              <a:rPr lang="en-US" sz="1100" b="0" i="0" baseline="0" dirty="0" err="1" smtClean="0">
                <a:solidFill>
                  <a:srgbClr val="333333"/>
                </a:solidFill>
                <a:latin typeface="Arial"/>
              </a:rPr>
              <a:t>turpis</a:t>
            </a:r>
            <a:r>
              <a:rPr lang="en-US" sz="1100" b="0" i="0" baseline="0" dirty="0" smtClean="0">
                <a:solidFill>
                  <a:srgbClr val="333333"/>
                </a:solidFill>
                <a:latin typeface="Arial"/>
              </a:rPr>
              <a:t> </a:t>
            </a:r>
            <a:r>
              <a:rPr lang="en-US" sz="1100" b="0" i="0" baseline="0" dirty="0" err="1" smtClean="0">
                <a:solidFill>
                  <a:srgbClr val="333333"/>
                </a:solidFill>
                <a:latin typeface="Arial"/>
              </a:rPr>
              <a:t>vel</a:t>
            </a:r>
            <a:r>
              <a:rPr lang="en-US" sz="1100" b="0" i="0" baseline="0" dirty="0" smtClean="0">
                <a:solidFill>
                  <a:srgbClr val="333333"/>
                </a:solidFill>
                <a:latin typeface="Arial"/>
              </a:rPr>
              <a:t> </a:t>
            </a:r>
            <a:r>
              <a:rPr lang="en-US" sz="1100" b="0" i="0" baseline="0" dirty="0" err="1" smtClean="0">
                <a:solidFill>
                  <a:srgbClr val="333333"/>
                </a:solidFill>
                <a:latin typeface="Arial"/>
              </a:rPr>
              <a:t>purus</a:t>
            </a:r>
            <a:r>
              <a:rPr lang="en-US" sz="1100" b="0" i="0" baseline="0" dirty="0" smtClean="0">
                <a:solidFill>
                  <a:srgbClr val="333333"/>
                </a:solidFill>
                <a:latin typeface="Arial"/>
              </a:rPr>
              <a:t> </a:t>
            </a:r>
            <a:r>
              <a:rPr lang="en-US" sz="1100" b="0" i="0" baseline="0" dirty="0" err="1" smtClean="0">
                <a:solidFill>
                  <a:srgbClr val="333333"/>
                </a:solidFill>
                <a:latin typeface="Arial"/>
              </a:rPr>
              <a:t>placerat</a:t>
            </a:r>
            <a:r>
              <a:rPr lang="en-US" sz="1100" b="0" i="0" baseline="0" dirty="0" smtClean="0">
                <a:solidFill>
                  <a:srgbClr val="333333"/>
                </a:solidFill>
                <a:latin typeface="Arial"/>
              </a:rPr>
              <a:t> </a:t>
            </a:r>
            <a:r>
              <a:rPr lang="en-US" sz="1100" b="0" i="0" baseline="0" dirty="0" err="1" smtClean="0">
                <a:solidFill>
                  <a:srgbClr val="333333"/>
                </a:solidFill>
                <a:latin typeface="Arial"/>
              </a:rPr>
              <a:t>sed</a:t>
            </a:r>
            <a:r>
              <a:rPr lang="en-US" sz="1100" b="0" i="0" baseline="0" dirty="0" smtClean="0">
                <a:solidFill>
                  <a:srgbClr val="333333"/>
                </a:solidFill>
                <a:latin typeface="Arial"/>
              </a:rPr>
              <a:t> </a:t>
            </a:r>
            <a:r>
              <a:rPr lang="en-US" sz="1100" b="0" i="0" baseline="0" dirty="0" err="1" smtClean="0">
                <a:solidFill>
                  <a:srgbClr val="333333"/>
                </a:solidFill>
                <a:latin typeface="Arial"/>
              </a:rPr>
              <a:t>dignissim</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t>
            </a:r>
            <a:r>
              <a:rPr lang="en-US" sz="1100" b="0" i="0" baseline="0" dirty="0" err="1" smtClean="0">
                <a:solidFill>
                  <a:srgbClr val="333333"/>
                </a:solidFill>
                <a:latin typeface="Arial"/>
              </a:rPr>
              <a:t>varius</a:t>
            </a:r>
            <a:r>
              <a:rPr lang="en-US" sz="1100" b="0" i="0" baseline="0" dirty="0" smtClean="0">
                <a:solidFill>
                  <a:srgbClr val="333333"/>
                </a:solidFill>
                <a:latin typeface="Arial"/>
              </a:rPr>
              <a:t>. Maecenas </a:t>
            </a:r>
            <a:r>
              <a:rPr lang="en-US" sz="1100" b="0" i="0" baseline="0" dirty="0" err="1" smtClean="0">
                <a:solidFill>
                  <a:srgbClr val="333333"/>
                </a:solidFill>
                <a:latin typeface="Arial"/>
              </a:rPr>
              <a:t>euismod</a:t>
            </a:r>
            <a:r>
              <a:rPr lang="en-US" sz="1100" b="0" i="0" baseline="0" dirty="0" smtClean="0">
                <a:solidFill>
                  <a:srgbClr val="333333"/>
                </a:solidFill>
                <a:latin typeface="Arial"/>
              </a:rPr>
              <a:t>, </a:t>
            </a:r>
            <a:r>
              <a:rPr lang="en-US" sz="1100" b="0" i="0" baseline="0" dirty="0" err="1" smtClean="0">
                <a:solidFill>
                  <a:srgbClr val="333333"/>
                </a:solidFill>
                <a:latin typeface="Arial"/>
              </a:rPr>
              <a:t>enim</a:t>
            </a:r>
            <a:r>
              <a:rPr lang="en-US" sz="1100" b="0" i="0" baseline="0" dirty="0" smtClean="0">
                <a:solidFill>
                  <a:srgbClr val="333333"/>
                </a:solidFill>
                <a:latin typeface="Arial"/>
              </a:rPr>
              <a:t> </a:t>
            </a:r>
            <a:r>
              <a:rPr lang="en-US" sz="1100" b="0" i="0" baseline="0" dirty="0" err="1" smtClean="0">
                <a:solidFill>
                  <a:srgbClr val="333333"/>
                </a:solidFill>
                <a:latin typeface="Arial"/>
              </a:rPr>
              <a:t>sed</a:t>
            </a:r>
            <a:r>
              <a:rPr lang="en-US" sz="1100" b="0" i="0" baseline="0" dirty="0" smtClean="0">
                <a:solidFill>
                  <a:srgbClr val="333333"/>
                </a:solidFill>
                <a:latin typeface="Arial"/>
              </a:rPr>
              <a:t> </a:t>
            </a:r>
            <a:r>
              <a:rPr lang="en-US" sz="1100" b="0" i="0" baseline="0" dirty="0" err="1" smtClean="0">
                <a:solidFill>
                  <a:srgbClr val="333333"/>
                </a:solidFill>
                <a:latin typeface="Arial"/>
              </a:rPr>
              <a:t>vehicula</a:t>
            </a:r>
            <a:r>
              <a:rPr lang="en-US" sz="1100" b="0" i="0" baseline="0" dirty="0" smtClean="0">
                <a:solidFill>
                  <a:srgbClr val="333333"/>
                </a:solidFill>
                <a:latin typeface="Arial"/>
              </a:rPr>
              <a:t> </a:t>
            </a:r>
            <a:r>
              <a:rPr lang="en-US" sz="1100" b="0" i="0" baseline="0" dirty="0" err="1" smtClean="0">
                <a:solidFill>
                  <a:srgbClr val="333333"/>
                </a:solidFill>
                <a:latin typeface="Arial"/>
              </a:rPr>
              <a:t>tristique</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t>
            </a:r>
            <a:r>
              <a:rPr lang="en-US" sz="1100" b="0" i="0" baseline="0" dirty="0" err="1" smtClean="0">
                <a:solidFill>
                  <a:srgbClr val="333333"/>
                </a:solidFill>
                <a:latin typeface="Arial"/>
              </a:rPr>
              <a:t>risus</a:t>
            </a:r>
            <a:r>
              <a:rPr lang="en-US" sz="1100" b="0" i="0" baseline="0" dirty="0" smtClean="0">
                <a:solidFill>
                  <a:srgbClr val="333333"/>
                </a:solidFill>
                <a:latin typeface="Arial"/>
              </a:rPr>
              <a:t> </a:t>
            </a:r>
            <a:r>
              <a:rPr lang="en-US" sz="1100" b="0" i="0" baseline="0" dirty="0" err="1" smtClean="0">
                <a:solidFill>
                  <a:srgbClr val="333333"/>
                </a:solidFill>
                <a:latin typeface="Arial"/>
              </a:rPr>
              <a:t>ultrices</a:t>
            </a:r>
            <a:r>
              <a:rPr lang="en-US" sz="1100" b="0" i="0" baseline="0" dirty="0" smtClean="0">
                <a:solidFill>
                  <a:srgbClr val="333333"/>
                </a:solidFill>
                <a:latin typeface="Arial"/>
              </a:rPr>
              <a:t> dolor, </a:t>
            </a:r>
            <a:r>
              <a:rPr lang="en-US" sz="1100" b="0" i="0" baseline="0" dirty="0" err="1" smtClean="0">
                <a:solidFill>
                  <a:srgbClr val="333333"/>
                </a:solidFill>
                <a:latin typeface="Arial"/>
              </a:rPr>
              <a:t>eu</a:t>
            </a:r>
            <a:r>
              <a:rPr lang="en-US" sz="1100" b="0" i="0" baseline="0" dirty="0" smtClean="0">
                <a:solidFill>
                  <a:srgbClr val="333333"/>
                </a:solidFill>
                <a:latin typeface="Arial"/>
              </a:rPr>
              <a:t> </a:t>
            </a:r>
            <a:r>
              <a:rPr lang="en-US" sz="1100" b="0" i="0" baseline="0" dirty="0" err="1" smtClean="0">
                <a:solidFill>
                  <a:srgbClr val="333333"/>
                </a:solidFill>
                <a:latin typeface="Arial"/>
              </a:rPr>
              <a:t>euismod</a:t>
            </a:r>
            <a:r>
              <a:rPr lang="en-US" sz="1100" b="0" i="0" baseline="0" dirty="0" smtClean="0">
                <a:solidFill>
                  <a:srgbClr val="333333"/>
                </a:solidFill>
                <a:latin typeface="Arial"/>
              </a:rPr>
              <a:t> ante quam vitae </a:t>
            </a:r>
            <a:r>
              <a:rPr lang="en-US" sz="1100" b="0" i="0" baseline="0" dirty="0" err="1" smtClean="0">
                <a:solidFill>
                  <a:srgbClr val="333333"/>
                </a:solidFill>
                <a:latin typeface="Arial"/>
              </a:rPr>
              <a:t>augue</a:t>
            </a:r>
            <a:r>
              <a:rPr lang="en-US" sz="1100" b="0" i="0" baseline="0" dirty="0" smtClean="0">
                <a:solidFill>
                  <a:srgbClr val="333333"/>
                </a:solidFill>
                <a:latin typeface="Arial"/>
              </a:rPr>
              <a:t>. Integer </a:t>
            </a:r>
            <a:r>
              <a:rPr lang="en-US" sz="1100" b="0" i="0" baseline="0" dirty="0" err="1" smtClean="0">
                <a:solidFill>
                  <a:srgbClr val="333333"/>
                </a:solidFill>
                <a:latin typeface="Arial"/>
              </a:rPr>
              <a:t>tincidunt</a:t>
            </a:r>
            <a:r>
              <a:rPr lang="en-US" sz="1100" b="0" i="0" baseline="0" dirty="0" smtClean="0">
                <a:solidFill>
                  <a:srgbClr val="333333"/>
                </a:solidFill>
                <a:latin typeface="Arial"/>
              </a:rPr>
              <a:t> </a:t>
            </a:r>
            <a:r>
              <a:rPr lang="en-US" sz="1100" b="0" i="0" baseline="0" dirty="0" err="1" smtClean="0">
                <a:solidFill>
                  <a:srgbClr val="333333"/>
                </a:solidFill>
                <a:latin typeface="Arial"/>
              </a:rPr>
              <a:t>commodo</a:t>
            </a:r>
            <a:r>
              <a:rPr lang="en-US" sz="1100" b="0" i="0" baseline="0" dirty="0" smtClean="0">
                <a:solidFill>
                  <a:srgbClr val="333333"/>
                </a:solidFill>
                <a:latin typeface="Arial"/>
              </a:rPr>
              <a:t> </a:t>
            </a:r>
            <a:r>
              <a:rPr lang="en-US" sz="1100" b="0" i="0" baseline="0" dirty="0" err="1" smtClean="0">
                <a:solidFill>
                  <a:srgbClr val="333333"/>
                </a:solidFill>
                <a:latin typeface="Arial"/>
              </a:rPr>
              <a:t>elit</a:t>
            </a:r>
            <a:r>
              <a:rPr lang="en-US" sz="1100" b="0" i="0" baseline="0" dirty="0" smtClean="0">
                <a:solidFill>
                  <a:srgbClr val="333333"/>
                </a:solidFill>
                <a:latin typeface="Arial"/>
              </a:rPr>
              <a:t>, a </a:t>
            </a:r>
            <a:r>
              <a:rPr lang="en-US" sz="1100" b="0" i="0" baseline="0" dirty="0" err="1" smtClean="0">
                <a:solidFill>
                  <a:srgbClr val="333333"/>
                </a:solidFill>
                <a:latin typeface="Arial"/>
              </a:rPr>
              <a:t>imperdiet</a:t>
            </a:r>
            <a:r>
              <a:rPr lang="en-US" sz="1100" b="0" i="0" baseline="0" dirty="0" smtClean="0">
                <a:solidFill>
                  <a:srgbClr val="333333"/>
                </a:solidFill>
                <a:latin typeface="Arial"/>
              </a:rPr>
              <a:t> ligula </a:t>
            </a:r>
            <a:r>
              <a:rPr lang="en-US" sz="1100" b="0" i="0" baseline="0" dirty="0" err="1" smtClean="0">
                <a:solidFill>
                  <a:srgbClr val="333333"/>
                </a:solidFill>
                <a:latin typeface="Arial"/>
              </a:rPr>
              <a:t>porttitor</a:t>
            </a:r>
            <a:r>
              <a:rPr lang="en-US" sz="1100" b="0" i="0" baseline="0" dirty="0" smtClean="0">
                <a:solidFill>
                  <a:srgbClr val="333333"/>
                </a:solidFill>
                <a:latin typeface="Arial"/>
              </a:rPr>
              <a:t> ac.</a:t>
            </a:r>
          </a:p>
          <a:p>
            <a:pPr>
              <a:lnSpc>
                <a:spcPts val="1400"/>
              </a:lnSpc>
              <a:spcBef>
                <a:spcPts val="0"/>
              </a:spcBef>
              <a:spcAft>
                <a:spcPts val="900"/>
              </a:spcAft>
            </a:pPr>
            <a:endParaRPr lang="en-US" sz="1100" b="0" i="0" baseline="0" dirty="0" smtClean="0">
              <a:solidFill>
                <a:srgbClr val="333333"/>
              </a:solidFill>
              <a:latin typeface="Arial"/>
            </a:endParaRPr>
          </a:p>
          <a:p>
            <a:pPr>
              <a:lnSpc>
                <a:spcPts val="1800"/>
              </a:lnSpc>
              <a:spcAft>
                <a:spcPts val="900"/>
              </a:spcAft>
            </a:pPr>
            <a:endParaRPr lang="en-US" sz="900" b="1" i="0" baseline="0" dirty="0">
              <a:solidFill>
                <a:srgbClr val="333333"/>
              </a:solidFill>
              <a:latin typeface="Arial"/>
            </a:endParaRPr>
          </a:p>
        </p:txBody>
      </p:sp>
    </p:spTree>
    <p:extLst>
      <p:ext uri="{BB962C8B-B14F-4D97-AF65-F5344CB8AC3E}">
        <p14:creationId xmlns:p14="http://schemas.microsoft.com/office/powerpoint/2010/main" val="186492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73885" y="1874080"/>
            <a:ext cx="8822023" cy="462718"/>
          </a:xfrm>
          <a:prstGeom prst="rect">
            <a:avLst/>
          </a:prstGeom>
        </p:spPr>
        <p:txBody>
          <a:bodyPr lIns="0" tIns="0" rIns="0" bIns="0" anchor="t" anchorCtr="0"/>
          <a:lstStyle>
            <a:lvl1pPr marL="0" indent="0">
              <a:buNone/>
              <a:defRPr sz="1400" b="1">
                <a:solidFill>
                  <a:srgbClr val="CD0920"/>
                </a:solidFill>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Subhead text styles</a:t>
            </a:r>
          </a:p>
        </p:txBody>
      </p:sp>
      <p:sp>
        <p:nvSpPr>
          <p:cNvPr id="4" name="Content Placeholder 3"/>
          <p:cNvSpPr>
            <a:spLocks noGrp="1"/>
          </p:cNvSpPr>
          <p:nvPr>
            <p:ph sz="half" idx="2"/>
          </p:nvPr>
        </p:nvSpPr>
        <p:spPr>
          <a:xfrm>
            <a:off x="973885" y="2336798"/>
            <a:ext cx="8822023" cy="4138327"/>
          </a:xfrm>
          <a:prstGeom prst="rect">
            <a:avLst/>
          </a:prstGeom>
        </p:spPr>
        <p:txBody>
          <a:bodyPr lIns="0" tIns="0" rIns="0" bIns="0"/>
          <a:lstStyle>
            <a:lvl1pPr>
              <a:lnSpc>
                <a:spcPts val="1400"/>
              </a:lnSpc>
              <a:defRPr sz="1100" baseline="0">
                <a:solidFill>
                  <a:srgbClr val="333333"/>
                </a:solidFill>
                <a:latin typeface="Arial"/>
              </a:defRPr>
            </a:lvl1pPr>
            <a:lvl2pPr>
              <a:lnSpc>
                <a:spcPts val="1400"/>
              </a:lnSpc>
              <a:defRPr sz="1100" baseline="0">
                <a:solidFill>
                  <a:srgbClr val="333333"/>
                </a:solidFill>
                <a:latin typeface="Arial"/>
              </a:defRPr>
            </a:lvl2pPr>
            <a:lvl3pPr>
              <a:lnSpc>
                <a:spcPts val="1400"/>
              </a:lnSpc>
              <a:defRPr sz="1100" baseline="0">
                <a:solidFill>
                  <a:srgbClr val="333333"/>
                </a:solidFill>
                <a:latin typeface="Arial"/>
              </a:defRPr>
            </a:lvl3pPr>
            <a:lvl4pPr>
              <a:lnSpc>
                <a:spcPts val="1400"/>
              </a:lnSpc>
              <a:defRPr sz="1100" baseline="0">
                <a:solidFill>
                  <a:srgbClr val="333333"/>
                </a:solidFill>
                <a:latin typeface="Arial"/>
              </a:defRPr>
            </a:lvl4pPr>
            <a:lvl5pPr>
              <a:lnSpc>
                <a:spcPts val="1400"/>
              </a:lnSpc>
              <a:defRPr sz="1100" baseline="0">
                <a:solidFill>
                  <a:srgbClr val="333333"/>
                </a:solidFill>
                <a:latin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7640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02922" y="1820577"/>
            <a:ext cx="8822023" cy="462718"/>
          </a:xfrm>
          <a:prstGeom prst="rect">
            <a:avLst/>
          </a:prstGeom>
        </p:spPr>
        <p:txBody>
          <a:bodyPr lIns="0" tIns="0" rIns="0" bIns="0" anchor="t" anchorCtr="0"/>
          <a:lstStyle>
            <a:lvl1pPr marL="0" indent="0">
              <a:buNone/>
              <a:defRPr sz="1400" b="1">
                <a:solidFill>
                  <a:srgbClr val="CD0920"/>
                </a:solidFill>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Subhead text styles</a:t>
            </a:r>
          </a:p>
        </p:txBody>
      </p:sp>
      <p:sp>
        <p:nvSpPr>
          <p:cNvPr id="4" name="Content Placeholder 3"/>
          <p:cNvSpPr>
            <a:spLocks noGrp="1"/>
          </p:cNvSpPr>
          <p:nvPr>
            <p:ph sz="half" idx="2"/>
          </p:nvPr>
        </p:nvSpPr>
        <p:spPr>
          <a:xfrm>
            <a:off x="502922" y="2395055"/>
            <a:ext cx="4305634" cy="4740472"/>
          </a:xfrm>
          <a:prstGeom prst="rect">
            <a:avLst/>
          </a:prstGeom>
        </p:spPr>
        <p:txBody>
          <a:bodyPr lIns="0" tIns="0" rIns="0" bIns="0"/>
          <a:lstStyle>
            <a:lvl1pPr>
              <a:lnSpc>
                <a:spcPts val="1400"/>
              </a:lnSpc>
              <a:defRPr sz="1100" baseline="0">
                <a:solidFill>
                  <a:srgbClr val="333333"/>
                </a:solidFill>
                <a:latin typeface="Arial"/>
              </a:defRPr>
            </a:lvl1pPr>
            <a:lvl2pPr>
              <a:lnSpc>
                <a:spcPts val="1400"/>
              </a:lnSpc>
              <a:defRPr sz="1100" baseline="0">
                <a:solidFill>
                  <a:srgbClr val="333333"/>
                </a:solidFill>
                <a:latin typeface="Arial"/>
              </a:defRPr>
            </a:lvl2pPr>
            <a:lvl3pPr>
              <a:lnSpc>
                <a:spcPts val="1400"/>
              </a:lnSpc>
              <a:defRPr sz="1100" baseline="0">
                <a:solidFill>
                  <a:srgbClr val="333333"/>
                </a:solidFill>
                <a:latin typeface="Arial"/>
              </a:defRPr>
            </a:lvl3pPr>
            <a:lvl4pPr>
              <a:lnSpc>
                <a:spcPts val="1400"/>
              </a:lnSpc>
              <a:defRPr sz="1100" baseline="0">
                <a:solidFill>
                  <a:srgbClr val="333333"/>
                </a:solidFill>
                <a:latin typeface="Arial"/>
              </a:defRPr>
            </a:lvl4pPr>
            <a:lvl5pPr>
              <a:lnSpc>
                <a:spcPts val="1400"/>
              </a:lnSpc>
              <a:defRPr sz="1100" baseline="0">
                <a:solidFill>
                  <a:srgbClr val="333333"/>
                </a:solidFill>
                <a:latin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1939993" y="1088700"/>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Insert Bar Sub Text</a:t>
            </a:r>
            <a:endParaRPr lang="en-US" sz="2000" baseline="0" dirty="0">
              <a:solidFill>
                <a:schemeClr val="bg1"/>
              </a:solidFill>
              <a:latin typeface="Arial"/>
            </a:endParaRPr>
          </a:p>
        </p:txBody>
      </p:sp>
      <p:sp>
        <p:nvSpPr>
          <p:cNvPr id="8" name="TextBox 7"/>
          <p:cNvSpPr txBox="1"/>
          <p:nvPr userDrawn="1"/>
        </p:nvSpPr>
        <p:spPr>
          <a:xfrm>
            <a:off x="973885" y="196265"/>
            <a:ext cx="63180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Insert Headline</a:t>
            </a:r>
            <a:endParaRPr lang="en-US" sz="2800" baseline="0" dirty="0">
              <a:solidFill>
                <a:srgbClr val="666666"/>
              </a:solidFill>
              <a:latin typeface="Arial"/>
            </a:endParaRPr>
          </a:p>
        </p:txBody>
      </p:sp>
      <p:sp>
        <p:nvSpPr>
          <p:cNvPr id="6" name="Content Placeholder 3"/>
          <p:cNvSpPr>
            <a:spLocks noGrp="1"/>
          </p:cNvSpPr>
          <p:nvPr>
            <p:ph sz="half" idx="10"/>
          </p:nvPr>
        </p:nvSpPr>
        <p:spPr>
          <a:xfrm>
            <a:off x="5019311" y="2402510"/>
            <a:ext cx="4305634" cy="4740472"/>
          </a:xfrm>
          <a:prstGeom prst="rect">
            <a:avLst/>
          </a:prstGeom>
        </p:spPr>
        <p:txBody>
          <a:bodyPr lIns="0" tIns="0" rIns="0" bIns="0"/>
          <a:lstStyle>
            <a:lvl1pPr>
              <a:lnSpc>
                <a:spcPts val="1400"/>
              </a:lnSpc>
              <a:defRPr sz="1100" baseline="0">
                <a:solidFill>
                  <a:srgbClr val="333333"/>
                </a:solidFill>
                <a:latin typeface="Arial"/>
              </a:defRPr>
            </a:lvl1pPr>
            <a:lvl2pPr>
              <a:lnSpc>
                <a:spcPts val="1400"/>
              </a:lnSpc>
              <a:defRPr sz="1100" baseline="0">
                <a:solidFill>
                  <a:srgbClr val="333333"/>
                </a:solidFill>
                <a:latin typeface="Arial"/>
              </a:defRPr>
            </a:lvl2pPr>
            <a:lvl3pPr>
              <a:lnSpc>
                <a:spcPts val="1400"/>
              </a:lnSpc>
              <a:defRPr sz="1100" baseline="0">
                <a:solidFill>
                  <a:srgbClr val="333333"/>
                </a:solidFill>
                <a:latin typeface="Arial"/>
              </a:defRPr>
            </a:lvl3pPr>
            <a:lvl4pPr>
              <a:lnSpc>
                <a:spcPts val="1400"/>
              </a:lnSpc>
              <a:defRPr sz="1100" baseline="0">
                <a:solidFill>
                  <a:srgbClr val="333333"/>
                </a:solidFill>
                <a:latin typeface="Arial"/>
              </a:defRPr>
            </a:lvl4pPr>
            <a:lvl5pPr>
              <a:lnSpc>
                <a:spcPts val="1400"/>
              </a:lnSpc>
              <a:defRPr sz="1100" baseline="0">
                <a:solidFill>
                  <a:srgbClr val="333333"/>
                </a:solidFill>
                <a:latin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3068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1646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1015750"/>
            <a:ext cx="10058400" cy="669761"/>
          </a:xfrm>
          <a:prstGeom prst="rect">
            <a:avLst/>
          </a:prstGeom>
          <a:solidFill>
            <a:srgbClr val="6666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 Placeholder 1"/>
          <p:cNvSpPr>
            <a:spLocks noGrp="1"/>
          </p:cNvSpPr>
          <p:nvPr>
            <p:ph type="body" idx="1"/>
          </p:nvPr>
        </p:nvSpPr>
        <p:spPr>
          <a:xfrm>
            <a:off x="503332" y="1813070"/>
            <a:ext cx="9051738" cy="513007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door.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447800" y="1015750"/>
            <a:ext cx="342899" cy="666747"/>
          </a:xfrm>
          <a:prstGeom prst="rect">
            <a:avLst/>
          </a:prstGeom>
        </p:spPr>
      </p:pic>
    </p:spTree>
    <p:extLst>
      <p:ext uri="{BB962C8B-B14F-4D97-AF65-F5344CB8AC3E}">
        <p14:creationId xmlns:p14="http://schemas.microsoft.com/office/powerpoint/2010/main" val="681907091"/>
      </p:ext>
    </p:extLst>
  </p:cSld>
  <p:clrMap bg1="lt1" tx1="dk1" bg2="lt2" tx2="dk2" accent1="accent1" accent2="accent2" accent3="accent3" accent4="accent4" accent5="accent5" accent6="accent6" hlink="hlink" folHlink="folHlink"/>
  <p:sldLayoutIdLst>
    <p:sldLayoutId id="2147483682" r:id="rId1"/>
    <p:sldLayoutId id="2147483693" r:id="rId2"/>
    <p:sldLayoutId id="2147483694" r:id="rId3"/>
    <p:sldLayoutId id="2147483695" r:id="rId4"/>
  </p:sldLayoutIdLst>
  <p:txStyles>
    <p:titleStyle>
      <a:lvl1pPr algn="l" defTabSz="457200" rtl="0" eaLnBrk="1" latinLnBrk="0" hangingPunct="1">
        <a:lnSpc>
          <a:spcPts val="3300"/>
        </a:lnSpc>
        <a:spcBef>
          <a:spcPct val="0"/>
        </a:spcBef>
        <a:buNone/>
        <a:defRPr sz="3200" kern="1200" baseline="0">
          <a:solidFill>
            <a:schemeClr val="bg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www.theramtru.com/" TargetMode="External"/><Relationship Id="rId4" Type="http://schemas.openxmlformats.org/officeDocument/2006/relationships/hyperlink" Target="http://www.about.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hyperlink" Target="http://www.thermatru.com/TradeResources/CatalogArt/ArtFiles.aspx?page=1&amp;subpage=Beauty%20Shots"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77024" y="1801384"/>
            <a:ext cx="8338826" cy="290695"/>
          </a:xfrm>
        </p:spPr>
        <p:txBody>
          <a:bodyPr>
            <a:noAutofit/>
          </a:bodyPr>
          <a:lstStyle/>
          <a:p>
            <a:r>
              <a:rPr lang="en-US" sz="2000" dirty="0">
                <a:solidFill>
                  <a:srgbClr val="ED1C24"/>
                </a:solidFill>
              </a:rPr>
              <a:t>Entry &amp; </a:t>
            </a:r>
            <a:r>
              <a:rPr lang="en-US" sz="2000" dirty="0">
                <a:solidFill>
                  <a:srgbClr val="ED1C24"/>
                </a:solidFill>
              </a:rPr>
              <a:t>Patio</a:t>
            </a:r>
            <a:r>
              <a:rPr lang="en-US" sz="2000" dirty="0">
                <a:solidFill>
                  <a:srgbClr val="ED1C24"/>
                </a:solidFill>
              </a:rPr>
              <a:t> Door Systems Presented By</a:t>
            </a:r>
            <a:endParaRPr lang="en-US" sz="2000" dirty="0">
              <a:solidFill>
                <a:srgbClr val="ED1C24"/>
              </a:solidFill>
            </a:endParaRPr>
          </a:p>
        </p:txBody>
      </p:sp>
      <p:sp>
        <p:nvSpPr>
          <p:cNvPr id="13" name="Rectangle 12"/>
          <p:cNvSpPr/>
          <p:nvPr/>
        </p:nvSpPr>
        <p:spPr>
          <a:xfrm>
            <a:off x="3759" y="7179182"/>
            <a:ext cx="10054642"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sp>
        <p:nvSpPr>
          <p:cNvPr id="21" name="TextBox 20"/>
          <p:cNvSpPr txBox="1"/>
          <p:nvPr/>
        </p:nvSpPr>
        <p:spPr>
          <a:xfrm>
            <a:off x="973887" y="285673"/>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22" name="TextBox 21"/>
          <p:cNvSpPr txBox="1"/>
          <p:nvPr/>
        </p:nvSpPr>
        <p:spPr>
          <a:xfrm>
            <a:off x="1970476" y="1030905"/>
            <a:ext cx="8087924" cy="638407"/>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The Power of CURB APPEAL.</a:t>
            </a:r>
            <a:endParaRPr lang="en-US" sz="2000" baseline="0" dirty="0">
              <a:solidFill>
                <a:schemeClr val="bg1"/>
              </a:solidFill>
              <a:latin typeface="Arial"/>
            </a:endParaRPr>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9"/>
            <a:ext cx="1955883" cy="458647"/>
          </a:xfrm>
          <a:prstGeom prst="rect">
            <a:avLst/>
          </a:prstGeom>
        </p:spPr>
      </p:pic>
      <p:sp>
        <p:nvSpPr>
          <p:cNvPr id="16" name="TextBox 15"/>
          <p:cNvSpPr txBox="1"/>
          <p:nvPr/>
        </p:nvSpPr>
        <p:spPr>
          <a:xfrm>
            <a:off x="14391" y="2092081"/>
            <a:ext cx="10058400" cy="292388"/>
          </a:xfrm>
          <a:prstGeom prst="rect">
            <a:avLst/>
          </a:prstGeom>
          <a:noFill/>
        </p:spPr>
        <p:txBody>
          <a:bodyPr wrap="square" rtlCol="0">
            <a:spAutoFit/>
          </a:bodyPr>
          <a:lstStyle/>
          <a:p>
            <a:pPr algn="ctr"/>
            <a:r>
              <a:rPr lang="en-US" sz="1300" dirty="0" smtClean="0">
                <a:latin typeface="Arial" pitchFamily="34" charset="0"/>
                <a:cs typeface="Arial" pitchFamily="34" charset="0"/>
              </a:rPr>
              <a:t>(Name</a:t>
            </a:r>
            <a:r>
              <a:rPr lang="en-US" sz="1300" dirty="0">
                <a:latin typeface="Arial" pitchFamily="34" charset="0"/>
                <a:cs typeface="Arial" pitchFamily="34" charset="0"/>
              </a:rPr>
              <a:t>)</a:t>
            </a:r>
            <a:r>
              <a:rPr lang="en-US" sz="1300" dirty="0" smtClean="0">
                <a:latin typeface="Arial" pitchFamily="34" charset="0"/>
                <a:cs typeface="Arial" pitchFamily="34" charset="0"/>
              </a:rPr>
              <a:t> </a:t>
            </a:r>
            <a:r>
              <a:rPr lang="en-US" sz="1300" b="1" dirty="0" smtClean="0">
                <a:latin typeface="Arial" pitchFamily="34" charset="0"/>
                <a:cs typeface="Arial" pitchFamily="34" charset="0"/>
              </a:rPr>
              <a:t>John Builder | </a:t>
            </a:r>
            <a:r>
              <a:rPr lang="en-US" sz="1300" dirty="0" smtClean="0">
                <a:latin typeface="Arial" pitchFamily="34" charset="0"/>
                <a:cs typeface="Arial" pitchFamily="34" charset="0"/>
              </a:rPr>
              <a:t>(Phone) </a:t>
            </a:r>
            <a:r>
              <a:rPr lang="en-US" sz="1300" b="1" dirty="0" smtClean="0">
                <a:latin typeface="Arial" pitchFamily="34" charset="0"/>
                <a:cs typeface="Arial" pitchFamily="34" charset="0"/>
              </a:rPr>
              <a:t>XXX-XXX-XXXX |</a:t>
            </a:r>
            <a:r>
              <a:rPr lang="en-US" sz="1300" dirty="0" smtClean="0">
                <a:latin typeface="Arial" pitchFamily="34" charset="0"/>
                <a:cs typeface="Arial" pitchFamily="34" charset="0"/>
              </a:rPr>
              <a:t> (Email) </a:t>
            </a:r>
            <a:r>
              <a:rPr lang="en-US" sz="1300" b="1" dirty="0" smtClean="0">
                <a:latin typeface="Arial" pitchFamily="34" charset="0"/>
                <a:cs typeface="Arial" pitchFamily="34" charset="0"/>
              </a:rPr>
              <a:t>builder@buildername.com |</a:t>
            </a:r>
            <a:r>
              <a:rPr lang="en-US" sz="1300" dirty="0" smtClean="0">
                <a:latin typeface="Arial" pitchFamily="34" charset="0"/>
                <a:cs typeface="Arial" pitchFamily="34" charset="0"/>
              </a:rPr>
              <a:t> (Web) </a:t>
            </a:r>
            <a:r>
              <a:rPr lang="en-US" sz="1300" b="1" dirty="0" smtClean="0">
                <a:latin typeface="Arial" pitchFamily="34" charset="0"/>
                <a:cs typeface="Arial" pitchFamily="34" charset="0"/>
              </a:rPr>
              <a:t>www.buildername.com</a:t>
            </a:r>
            <a:endParaRPr lang="en-US" sz="1300" b="1" dirty="0">
              <a:latin typeface="Arial" pitchFamily="34" charset="0"/>
              <a:cs typeface="Arial" pitchFamily="34" charset="0"/>
            </a:endParaRPr>
          </a:p>
        </p:txBody>
      </p:sp>
      <p:sp>
        <p:nvSpPr>
          <p:cNvPr id="17" name="Rectangle 16"/>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pic>
        <p:nvPicPr>
          <p:cNvPr id="28" name="Picture 27" descr="C:\Users\llink\Desktop\TrngPPT_Compressed\NHVS-mi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274" y="2396612"/>
            <a:ext cx="8611563" cy="4798719"/>
          </a:xfrm>
          <a:prstGeom prst="rect">
            <a:avLst/>
          </a:prstGeom>
          <a:noFill/>
          <a:extLst>
            <a:ext uri="{909E8E84-426E-40DD-AFC4-6F175D3DCCD1}">
              <a14:hiddenFill xmlns:a14="http://schemas.microsoft.com/office/drawing/2010/main">
                <a:solidFill>
                  <a:srgbClr val="FFFFFF"/>
                </a:solidFill>
              </a14:hiddenFill>
            </a:ext>
          </a:extLst>
        </p:spPr>
      </p:pic>
      <p:sp>
        <p:nvSpPr>
          <p:cNvPr id="29" name="Content Placeholder 8"/>
          <p:cNvSpPr>
            <a:spLocks noGrp="1"/>
          </p:cNvSpPr>
          <p:nvPr/>
        </p:nvSpPr>
        <p:spPr>
          <a:xfrm>
            <a:off x="5093335" y="2396612"/>
            <a:ext cx="4082563" cy="2768140"/>
          </a:xfrm>
          <a:prstGeom prst="rect">
            <a:avLst/>
          </a:prstGeom>
        </p:spPr>
        <p:txBody>
          <a:bodyPr vert="horz" lIns="0" tIns="0" rIns="0" bIns="0" rtlCol="0">
            <a:normAutofit/>
          </a:bodyPr>
          <a:lstStyle>
            <a:lvl1pPr marL="342900" indent="-342900" algn="l" defTabSz="914400" rtl="0" eaLnBrk="1" latinLnBrk="0" hangingPunct="1">
              <a:spcBef>
                <a:spcPct val="20000"/>
              </a:spcBef>
              <a:buClr>
                <a:srgbClr val="ED1C24"/>
              </a:buClr>
              <a:buFont typeface="Arial" pitchFamily="34" charset="0"/>
              <a:buChar char="•"/>
              <a:defRPr sz="2400" kern="1200" baseline="0">
                <a:solidFill>
                  <a:srgbClr val="41404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baseline="0">
                <a:solidFill>
                  <a:srgbClr val="41404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baseline="0">
                <a:solidFill>
                  <a:srgbClr val="41404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baseline="0">
                <a:solidFill>
                  <a:srgbClr val="41404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baseline="0">
                <a:solidFill>
                  <a:srgbClr val="41404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endParaRPr lang="en-US" sz="1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What </a:t>
            </a:r>
            <a:r>
              <a:rPr lang="en-US" sz="2000" dirty="0" smtClean="0">
                <a:latin typeface="Arial" panose="020B0604020202020204" pitchFamily="34" charset="0"/>
                <a:cs typeface="Arial" panose="020B0604020202020204" pitchFamily="34" charset="0"/>
              </a:rPr>
              <a:t>DIFFERENCE does </a:t>
            </a:r>
            <a:r>
              <a:rPr lang="en-US" sz="2000" dirty="0">
                <a:latin typeface="Arial" panose="020B0604020202020204" pitchFamily="34" charset="0"/>
                <a:cs typeface="Arial" panose="020B0604020202020204" pitchFamily="34" charset="0"/>
              </a:rPr>
              <a:t>a </a:t>
            </a:r>
            <a:r>
              <a:rPr lang="en-US" sz="2000" dirty="0" smtClean="0">
                <a:latin typeface="Arial" panose="020B0604020202020204" pitchFamily="34" charset="0"/>
                <a:cs typeface="Arial" panose="020B0604020202020204" pitchFamily="34" charset="0"/>
              </a:rPr>
              <a:t>DOOR make</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Without </a:t>
            </a:r>
            <a:r>
              <a:rPr lang="en-US" sz="2000" dirty="0">
                <a:latin typeface="Arial" panose="020B0604020202020204" pitchFamily="34" charset="0"/>
                <a:cs typeface="Arial" panose="020B0604020202020204" pitchFamily="34" charset="0"/>
              </a:rPr>
              <a:t>strong curb appeal, you could be missing out. </a:t>
            </a: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A </a:t>
            </a:r>
            <a:r>
              <a:rPr lang="en-US" sz="2000" dirty="0" smtClean="0">
                <a:latin typeface="Arial" panose="020B0604020202020204" pitchFamily="34" charset="0"/>
                <a:cs typeface="Arial" panose="020B0604020202020204" pitchFamily="34" charset="0"/>
              </a:rPr>
              <a:t>stylish new Therma-Tru</a:t>
            </a:r>
            <a:r>
              <a:rPr lang="en-US" sz="700"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entry door can </a:t>
            </a:r>
            <a:r>
              <a:rPr lang="en-US" sz="2000" b="1" dirty="0" smtClean="0">
                <a:solidFill>
                  <a:srgbClr val="ED1C24"/>
                </a:solidFill>
                <a:latin typeface="Arial" panose="020B0604020202020204" pitchFamily="34" charset="0"/>
                <a:cs typeface="Arial" panose="020B0604020202020204" pitchFamily="34" charset="0"/>
              </a:rPr>
              <a:t>INCREASE</a:t>
            </a:r>
            <a:r>
              <a:rPr lang="en-US" sz="2000" dirty="0" smtClean="0">
                <a:latin typeface="Arial" panose="020B0604020202020204" pitchFamily="34" charset="0"/>
                <a:cs typeface="Arial" panose="020B0604020202020204" pitchFamily="34" charset="0"/>
              </a:rPr>
              <a:t> a home’s perceived </a:t>
            </a:r>
            <a:r>
              <a:rPr lang="en-US" sz="2000" b="1" dirty="0" smtClean="0">
                <a:solidFill>
                  <a:srgbClr val="ED1C24"/>
                </a:solidFill>
                <a:latin typeface="Arial" panose="020B0604020202020204" pitchFamily="34" charset="0"/>
                <a:cs typeface="Arial" panose="020B0604020202020204" pitchFamily="34" charset="0"/>
              </a:rPr>
              <a:t>VALUE</a:t>
            </a:r>
            <a:r>
              <a:rPr lang="en-US" sz="2000" dirty="0" smtClean="0">
                <a:solidFill>
                  <a:srgbClr val="ED1C24"/>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by </a:t>
            </a:r>
            <a:r>
              <a:rPr lang="en-US" sz="2000" b="1" dirty="0" smtClean="0">
                <a:solidFill>
                  <a:srgbClr val="ED1C24"/>
                </a:solidFill>
                <a:latin typeface="Arial" panose="020B0604020202020204" pitchFamily="34" charset="0"/>
                <a:cs typeface="Arial" panose="020B0604020202020204" pitchFamily="34" charset="0"/>
              </a:rPr>
              <a:t>4.2%</a:t>
            </a:r>
            <a:r>
              <a:rPr lang="en-US" sz="2000" dirty="0" smtClean="0">
                <a:solidFill>
                  <a:srgbClr val="ED1C24"/>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or </a:t>
            </a:r>
            <a:r>
              <a:rPr lang="en-US" sz="2000" b="1" dirty="0" smtClean="0">
                <a:solidFill>
                  <a:srgbClr val="ED1C24"/>
                </a:solidFill>
                <a:latin typeface="Arial" panose="020B0604020202020204" pitchFamily="34" charset="0"/>
                <a:cs typeface="Arial" panose="020B0604020202020204" pitchFamily="34" charset="0"/>
              </a:rPr>
              <a:t>$18,750 </a:t>
            </a:r>
            <a:r>
              <a:rPr lang="en-US" sz="2000" dirty="0" smtClean="0">
                <a:latin typeface="Arial" panose="020B0604020202020204" pitchFamily="34" charset="0"/>
                <a:cs typeface="Arial" panose="020B0604020202020204" pitchFamily="34" charset="0"/>
              </a:rPr>
              <a:t>on average.*</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1" name="TextBox 30"/>
          <p:cNvSpPr txBox="1"/>
          <p:nvPr/>
        </p:nvSpPr>
        <p:spPr>
          <a:xfrm>
            <a:off x="66906" y="7201762"/>
            <a:ext cx="9619354" cy="392415"/>
          </a:xfrm>
          <a:prstGeom prst="rect">
            <a:avLst/>
          </a:prstGeom>
          <a:noFill/>
        </p:spPr>
        <p:txBody>
          <a:bodyPr wrap="square" rtlCol="0">
            <a:spAutoFit/>
          </a:bodyPr>
          <a:lstStyle/>
          <a:p>
            <a:r>
              <a:rPr lang="en-US" sz="650" baseline="30000" dirty="0">
                <a:latin typeface="Arial" panose="020B0604020202020204" pitchFamily="34" charset="0"/>
                <a:cs typeface="Arial" panose="020B0604020202020204" pitchFamily="34" charset="0"/>
              </a:rPr>
              <a:t>1</a:t>
            </a:r>
            <a:r>
              <a:rPr lang="en-US" sz="650" dirty="0">
                <a:latin typeface="Arial" panose="020B0604020202020204" pitchFamily="34" charset="0"/>
                <a:cs typeface="Arial" panose="020B0604020202020204" pitchFamily="34" charset="0"/>
                <a:hlinkClick r:id="rId4"/>
              </a:rPr>
              <a:t>www.about.com</a:t>
            </a:r>
            <a:r>
              <a:rPr lang="en-US" sz="650" dirty="0">
                <a:latin typeface="Arial" panose="020B0604020202020204" pitchFamily="34" charset="0"/>
                <a:cs typeface="Arial" panose="020B0604020202020204" pitchFamily="34" charset="0"/>
              </a:rPr>
              <a:t>   </a:t>
            </a:r>
            <a:r>
              <a:rPr lang="en-US" sz="650" baseline="30000" dirty="0">
                <a:latin typeface="Arial" panose="020B0604020202020204" pitchFamily="34" charset="0"/>
                <a:cs typeface="Arial" panose="020B0604020202020204" pitchFamily="34" charset="0"/>
              </a:rPr>
              <a:t>2</a:t>
            </a:r>
            <a:r>
              <a:rPr lang="en-US" sz="650" dirty="0">
                <a:latin typeface="Arial" panose="020B0604020202020204" pitchFamily="34" charset="0"/>
                <a:cs typeface="Arial" panose="020B0604020202020204" pitchFamily="34" charset="0"/>
                <a:hlinkClick r:id="rId5"/>
              </a:rPr>
              <a:t>www.theramtru.com</a:t>
            </a:r>
            <a:r>
              <a:rPr lang="en-US" sz="650" dirty="0">
                <a:latin typeface="Arial" panose="020B0604020202020204" pitchFamily="34" charset="0"/>
                <a:cs typeface="Arial" panose="020B0604020202020204" pitchFamily="34" charset="0"/>
              </a:rPr>
              <a:t> </a:t>
            </a:r>
          </a:p>
          <a:p>
            <a:r>
              <a:rPr lang="en-US" sz="650" dirty="0">
                <a:latin typeface="Arial" panose="020B0604020202020204" pitchFamily="34" charset="0"/>
                <a:cs typeface="Arial" panose="020B0604020202020204" pitchFamily="34" charset="0"/>
              </a:rPr>
              <a:t>*Based on a nationwide survey of consumers’ estimates of perceived home value based on exterior appearance. Not based on actual home sales. Results may vary based on region and home style. </a:t>
            </a:r>
            <a:endParaRPr lang="en-US" sz="650" dirty="0" smtClean="0">
              <a:latin typeface="Arial" panose="020B0604020202020204" pitchFamily="34" charset="0"/>
              <a:cs typeface="Arial" panose="020B0604020202020204" pitchFamily="34" charset="0"/>
            </a:endParaRPr>
          </a:p>
          <a:p>
            <a:r>
              <a:rPr lang="en-US" sz="650" dirty="0" err="1" smtClean="0">
                <a:latin typeface="Arial" panose="020B0604020202020204" pitchFamily="34" charset="0"/>
                <a:cs typeface="Arial" panose="020B0604020202020204" pitchFamily="34" charset="0"/>
              </a:rPr>
              <a:t>Therma-Tru’s</a:t>
            </a:r>
            <a:r>
              <a:rPr lang="en-US" sz="650" dirty="0" smtClean="0">
                <a:latin typeface="Arial" panose="020B0604020202020204" pitchFamily="34" charset="0"/>
                <a:cs typeface="Arial" panose="020B0604020202020204" pitchFamily="34" charset="0"/>
              </a:rPr>
              <a:t> </a:t>
            </a:r>
            <a:r>
              <a:rPr lang="en-US" sz="650" dirty="0">
                <a:latin typeface="Arial" panose="020B0604020202020204" pitchFamily="34" charset="0"/>
                <a:cs typeface="Arial" panose="020B0604020202020204" pitchFamily="34" charset="0"/>
              </a:rPr>
              <a:t>“National Home Valuation Study” was commissioned by Therma-Tru in 2015 and conducted by TNS, an independent provider of Internet-based research</a:t>
            </a:r>
            <a:r>
              <a:rPr lang="en-US" sz="650" dirty="0" smtClean="0">
                <a:latin typeface="Arial" panose="020B0604020202020204" pitchFamily="34" charset="0"/>
                <a:cs typeface="Arial" panose="020B0604020202020204" pitchFamily="34" charset="0"/>
              </a:rPr>
              <a:t>.  </a:t>
            </a:r>
            <a:r>
              <a:rPr lang="en-US" sz="650" dirty="0" smtClean="0">
                <a:latin typeface="Arial"/>
                <a:cs typeface="Arial"/>
              </a:rPr>
              <a:t>©</a:t>
            </a:r>
            <a:r>
              <a:rPr lang="en-US" sz="650" dirty="0" smtClean="0">
                <a:latin typeface="Arial"/>
                <a:cs typeface="Arial"/>
              </a:rPr>
              <a:t>2017 </a:t>
            </a:r>
            <a:r>
              <a:rPr lang="en-US" sz="650" dirty="0">
                <a:latin typeface="Arial"/>
                <a:cs typeface="Arial"/>
              </a:rPr>
              <a:t>Therma-Tru Corp. All rights reserved. </a:t>
            </a:r>
          </a:p>
        </p:txBody>
      </p:sp>
    </p:spTree>
    <p:extLst>
      <p:ext uri="{BB962C8B-B14F-4D97-AF65-F5344CB8AC3E}">
        <p14:creationId xmlns:p14="http://schemas.microsoft.com/office/powerpoint/2010/main" val="363150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997687"/>
            <a:ext cx="10058400" cy="704951"/>
          </a:xfrm>
          <a:prstGeom prst="rect">
            <a:avLst/>
          </a:prstGeom>
          <a:solidFill>
            <a:srgbClr val="0048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5293"/>
              </a:solidFill>
            </a:endParaRPr>
          </a:p>
        </p:txBody>
      </p:sp>
      <p:sp>
        <p:nvSpPr>
          <p:cNvPr id="14" name="TextBox 13"/>
          <p:cNvSpPr txBox="1"/>
          <p:nvPr/>
        </p:nvSpPr>
        <p:spPr>
          <a:xfrm>
            <a:off x="1238046" y="1120855"/>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Fiber-Classic</a:t>
            </a:r>
            <a:r>
              <a:rPr lang="en-US" sz="1200" baseline="-7000" dirty="0">
                <a:solidFill>
                  <a:prstClr val="white"/>
                </a:solidFill>
                <a:latin typeface="Arial"/>
              </a:rPr>
              <a:t>®</a:t>
            </a:r>
            <a:r>
              <a:rPr lang="en-US" sz="2000" baseline="0" dirty="0" smtClean="0">
                <a:solidFill>
                  <a:schemeClr val="bg1"/>
                </a:solidFill>
                <a:latin typeface="Arial"/>
              </a:rPr>
              <a:t> / Smooth-Star</a:t>
            </a:r>
            <a:r>
              <a:rPr lang="en-US" sz="1200" baseline="-7000" dirty="0" smtClean="0">
                <a:solidFill>
                  <a:schemeClr val="bg1"/>
                </a:solidFill>
                <a:latin typeface="Arial"/>
              </a:rPr>
              <a:t>®</a:t>
            </a:r>
            <a:endParaRPr lang="en-US" sz="2000" baseline="0" dirty="0">
              <a:solidFill>
                <a:schemeClr val="bg1"/>
              </a:solidFill>
              <a:latin typeface="Arial"/>
            </a:endParaRPr>
          </a:p>
        </p:txBody>
      </p:sp>
      <p:sp>
        <p:nvSpPr>
          <p:cNvPr id="26" name="TextBox 25"/>
          <p:cNvSpPr txBox="1"/>
          <p:nvPr/>
        </p:nvSpPr>
        <p:spPr>
          <a:xfrm>
            <a:off x="3185623" y="5870050"/>
            <a:ext cx="3758914" cy="488910"/>
          </a:xfrm>
          <a:prstGeom prst="rect">
            <a:avLst/>
          </a:prstGeom>
          <a:noFill/>
        </p:spPr>
        <p:txBody>
          <a:bodyPr wrap="square" rtlCol="0">
            <a:noAutofit/>
          </a:bodyPr>
          <a:lstStyle/>
          <a:p>
            <a:pPr algn="ctr"/>
            <a:r>
              <a:rPr lang="en-US" sz="1200" dirty="0" smtClean="0">
                <a:latin typeface="Arial"/>
                <a:cs typeface="Arial"/>
              </a:rPr>
              <a:t>Door Family</a:t>
            </a:r>
            <a:br>
              <a:rPr lang="en-US" sz="1200" dirty="0" smtClean="0">
                <a:latin typeface="Arial"/>
                <a:cs typeface="Arial"/>
              </a:rPr>
            </a:br>
            <a:r>
              <a:rPr lang="en-US" sz="1200" dirty="0" smtClean="0">
                <a:latin typeface="Arial"/>
                <a:cs typeface="Arial"/>
              </a:rPr>
              <a:t> Door / Glass Description</a:t>
            </a:r>
          </a:p>
          <a:p>
            <a:pPr algn="ctr"/>
            <a:r>
              <a:rPr lang="en-US" sz="1200" dirty="0" smtClean="0">
                <a:latin typeface="Arial"/>
                <a:cs typeface="Arial"/>
              </a:rPr>
              <a:t>Caming</a:t>
            </a:r>
          </a:p>
          <a:p>
            <a:pPr algn="ctr">
              <a:spcBef>
                <a:spcPts val="300"/>
              </a:spcBef>
            </a:pPr>
            <a:r>
              <a:rPr lang="en-US" sz="1200" dirty="0" smtClean="0">
                <a:latin typeface="Arial"/>
                <a:cs typeface="Arial"/>
              </a:rPr>
              <a:t>6'8" / 8'0" Door – Style #</a:t>
            </a:r>
            <a:endParaRPr lang="en-US" sz="1200" dirty="0">
              <a:latin typeface="Arial"/>
              <a:cs typeface="Arial"/>
            </a:endParaRPr>
          </a:p>
        </p:txBody>
      </p:sp>
      <p:sp>
        <p:nvSpPr>
          <p:cNvPr id="27" name="TextBox 26"/>
          <p:cNvSpPr txBox="1"/>
          <p:nvPr/>
        </p:nvSpPr>
        <p:spPr>
          <a:xfrm>
            <a:off x="5794627" y="5870050"/>
            <a:ext cx="3758914" cy="488910"/>
          </a:xfrm>
          <a:prstGeom prst="rect">
            <a:avLst/>
          </a:prstGeom>
          <a:noFill/>
        </p:spPr>
        <p:txBody>
          <a:bodyPr wrap="square" rtlCol="0">
            <a:noAutofit/>
          </a:bodyPr>
          <a:lstStyle/>
          <a:p>
            <a:pPr algn="ctr"/>
            <a:r>
              <a:rPr lang="en-US" sz="1200" dirty="0" smtClean="0">
                <a:latin typeface="Arial"/>
                <a:cs typeface="Arial"/>
              </a:rPr>
              <a:t>Door Family</a:t>
            </a:r>
            <a:br>
              <a:rPr lang="en-US" sz="1200" dirty="0" smtClean="0">
                <a:latin typeface="Arial"/>
                <a:cs typeface="Arial"/>
              </a:rPr>
            </a:br>
            <a:r>
              <a:rPr lang="en-US" sz="1200" dirty="0" smtClean="0">
                <a:latin typeface="Arial"/>
                <a:cs typeface="Arial"/>
              </a:rPr>
              <a:t> Door / Glass Description</a:t>
            </a:r>
          </a:p>
          <a:p>
            <a:pPr algn="ctr"/>
            <a:r>
              <a:rPr lang="en-US" sz="1200" dirty="0" smtClean="0">
                <a:latin typeface="Arial"/>
                <a:cs typeface="Arial"/>
              </a:rPr>
              <a:t>Caming</a:t>
            </a:r>
          </a:p>
          <a:p>
            <a:pPr algn="ctr">
              <a:spcBef>
                <a:spcPts val="300"/>
              </a:spcBef>
            </a:pPr>
            <a:r>
              <a:rPr lang="en-US" sz="1200" dirty="0" smtClean="0">
                <a:latin typeface="Arial"/>
                <a:cs typeface="Arial"/>
              </a:rPr>
              <a:t>6'8" / 8'0" Door – Style #</a:t>
            </a:r>
            <a:endParaRPr lang="en-US" sz="1200" dirty="0">
              <a:latin typeface="Arial"/>
              <a:cs typeface="Arial"/>
            </a:endParaRPr>
          </a:p>
        </p:txBody>
      </p:sp>
      <p:sp>
        <p:nvSpPr>
          <p:cNvPr id="30" name="TextBox 29"/>
          <p:cNvSpPr txBox="1"/>
          <p:nvPr/>
        </p:nvSpPr>
        <p:spPr>
          <a:xfrm>
            <a:off x="577146" y="5870050"/>
            <a:ext cx="3758914" cy="488910"/>
          </a:xfrm>
          <a:prstGeom prst="rect">
            <a:avLst/>
          </a:prstGeom>
          <a:noFill/>
        </p:spPr>
        <p:txBody>
          <a:bodyPr wrap="square" rtlCol="0">
            <a:noAutofit/>
          </a:bodyPr>
          <a:lstStyle/>
          <a:p>
            <a:pPr algn="ctr"/>
            <a:r>
              <a:rPr lang="en-US" sz="1200" dirty="0" smtClean="0">
                <a:latin typeface="Arial"/>
                <a:cs typeface="Arial"/>
              </a:rPr>
              <a:t>Door Family</a:t>
            </a:r>
            <a:br>
              <a:rPr lang="en-US" sz="1200" dirty="0" smtClean="0">
                <a:latin typeface="Arial"/>
                <a:cs typeface="Arial"/>
              </a:rPr>
            </a:br>
            <a:r>
              <a:rPr lang="en-US" sz="1200" dirty="0" smtClean="0">
                <a:latin typeface="Arial"/>
                <a:cs typeface="Arial"/>
              </a:rPr>
              <a:t> Door / Glass Description</a:t>
            </a:r>
          </a:p>
          <a:p>
            <a:pPr algn="ctr"/>
            <a:r>
              <a:rPr lang="en-US" sz="1200" dirty="0" smtClean="0">
                <a:latin typeface="Arial"/>
                <a:cs typeface="Arial"/>
              </a:rPr>
              <a:t>Caming</a:t>
            </a:r>
          </a:p>
          <a:p>
            <a:pPr algn="ctr">
              <a:spcBef>
                <a:spcPts val="300"/>
              </a:spcBef>
            </a:pPr>
            <a:r>
              <a:rPr lang="en-US" sz="1200" dirty="0" smtClean="0">
                <a:latin typeface="Arial"/>
                <a:cs typeface="Arial"/>
              </a:rPr>
              <a:t>6'8" / 8'0" Door – Style #</a:t>
            </a:r>
            <a:endParaRPr lang="en-US" sz="1200" dirty="0">
              <a:latin typeface="Arial"/>
              <a:cs typeface="Arial"/>
            </a:endParaRPr>
          </a:p>
        </p:txBody>
      </p:sp>
      <p:sp>
        <p:nvSpPr>
          <p:cNvPr id="32" name="Rectangle 31"/>
          <p:cNvSpPr/>
          <p:nvPr/>
        </p:nvSpPr>
        <p:spPr>
          <a:xfrm>
            <a:off x="1824702" y="2947595"/>
            <a:ext cx="1298619" cy="288582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4" name="Rectangle 33"/>
          <p:cNvSpPr/>
          <p:nvPr/>
        </p:nvSpPr>
        <p:spPr>
          <a:xfrm>
            <a:off x="1823391" y="2366642"/>
            <a:ext cx="1300042" cy="3466774"/>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35" name="Rectangle 34"/>
          <p:cNvSpPr/>
          <p:nvPr/>
        </p:nvSpPr>
        <p:spPr>
          <a:xfrm>
            <a:off x="4427500" y="2947595"/>
            <a:ext cx="1298619" cy="288582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6" name="Rectangle 35"/>
          <p:cNvSpPr/>
          <p:nvPr/>
        </p:nvSpPr>
        <p:spPr>
          <a:xfrm>
            <a:off x="4426189" y="2366642"/>
            <a:ext cx="1300042" cy="3466774"/>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37" name="Rectangle 36"/>
          <p:cNvSpPr/>
          <p:nvPr/>
        </p:nvSpPr>
        <p:spPr>
          <a:xfrm>
            <a:off x="7044833" y="2947595"/>
            <a:ext cx="1298619" cy="288582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8" name="Rectangle 37"/>
          <p:cNvSpPr/>
          <p:nvPr/>
        </p:nvSpPr>
        <p:spPr>
          <a:xfrm>
            <a:off x="7043522" y="2366642"/>
            <a:ext cx="1300042" cy="3466774"/>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7"/>
            <a:ext cx="1955883" cy="458647"/>
          </a:xfrm>
          <a:prstGeom prst="rect">
            <a:avLst/>
          </a:prstGeom>
        </p:spPr>
      </p:pic>
      <p:sp>
        <p:nvSpPr>
          <p:cNvPr id="23" name="TextBox 22"/>
          <p:cNvSpPr txBox="1"/>
          <p:nvPr/>
        </p:nvSpPr>
        <p:spPr>
          <a:xfrm>
            <a:off x="973885" y="285671"/>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24" name="Rectangle 23"/>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25" name="Rectangle 24"/>
          <p:cNvSpPr/>
          <p:nvPr/>
        </p:nvSpPr>
        <p:spPr>
          <a:xfrm>
            <a:off x="0" y="7149925"/>
            <a:ext cx="10058400"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pic>
        <p:nvPicPr>
          <p:cNvPr id="28" name="Picture 27" descr="ENE_prt_h_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878" y="7208700"/>
            <a:ext cx="744649" cy="302575"/>
          </a:xfrm>
          <a:prstGeom prst="rect">
            <a:avLst/>
          </a:prstGeom>
        </p:spPr>
      </p:pic>
      <p:sp>
        <p:nvSpPr>
          <p:cNvPr id="29" name="TextBox 28"/>
          <p:cNvSpPr txBox="1"/>
          <p:nvPr/>
        </p:nvSpPr>
        <p:spPr>
          <a:xfrm>
            <a:off x="8273622" y="7461628"/>
            <a:ext cx="713357" cy="192360"/>
          </a:xfrm>
          <a:prstGeom prst="rect">
            <a:avLst/>
          </a:prstGeom>
          <a:noFill/>
        </p:spPr>
        <p:txBody>
          <a:bodyPr wrap="square" rtlCol="0">
            <a:spAutoFit/>
          </a:bodyPr>
          <a:lstStyle/>
          <a:p>
            <a:pPr algn="ctr"/>
            <a:r>
              <a:rPr lang="en-US" sz="650" dirty="0" smtClean="0">
                <a:latin typeface="Arial" panose="020B0604020202020204" pitchFamily="34" charset="0"/>
                <a:cs typeface="Arial" panose="020B0604020202020204" pitchFamily="34" charset="0"/>
              </a:rPr>
              <a:t>Fiberglass</a:t>
            </a:r>
            <a:endParaRPr lang="en-US" sz="650" dirty="0">
              <a:latin typeface="Arial" panose="020B0604020202020204" pitchFamily="34" charset="0"/>
              <a:cs typeface="Arial" panose="020B0604020202020204" pitchFamily="34" charset="0"/>
            </a:endParaRPr>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622" y="7211971"/>
            <a:ext cx="713357" cy="288549"/>
          </a:xfrm>
          <a:prstGeom prst="rect">
            <a:avLst/>
          </a:prstGeom>
        </p:spPr>
      </p:pic>
      <p:sp>
        <p:nvSpPr>
          <p:cNvPr id="33" name="TextBox 32"/>
          <p:cNvSpPr txBox="1"/>
          <p:nvPr/>
        </p:nvSpPr>
        <p:spPr>
          <a:xfrm>
            <a:off x="78057" y="7157158"/>
            <a:ext cx="7991475" cy="492443"/>
          </a:xfrm>
          <a:prstGeom prst="rect">
            <a:avLst/>
          </a:prstGeom>
          <a:noFill/>
        </p:spPr>
        <p:txBody>
          <a:bodyPr wrap="square" rtlCol="0">
            <a:spAutoFit/>
          </a:bodyPr>
          <a:lstStyle/>
          <a:p>
            <a:r>
              <a:rPr lang="en-US" sz="650" dirty="0" smtClean="0">
                <a:latin typeface="Arial"/>
                <a:cs typeface="Arial"/>
              </a:rPr>
              <a:t>Note: Product images show exterior side of door. Colors may vary from an actual application due to fluctuations in finishing. Glass privacy ratings may be more or less than indicated, based on glass design and size of glass. Glass designs may differ from depiction due to handcrafting and size of glass. See your Therma-Tru seller or visit www.thermatru.com for details on limited warranties and exclusions, glass privacy ratings and designs, and ENERGY STAR</a:t>
            </a:r>
            <a:r>
              <a:rPr lang="en-US" sz="650" baseline="30000" dirty="0" smtClean="0">
                <a:latin typeface="Arial"/>
                <a:cs typeface="Arial"/>
              </a:rPr>
              <a:t>®</a:t>
            </a:r>
            <a:r>
              <a:rPr lang="en-US" sz="650" dirty="0" smtClean="0">
                <a:latin typeface="Arial"/>
                <a:cs typeface="Arial"/>
              </a:rPr>
              <a:t>  qualified products</a:t>
            </a:r>
            <a:r>
              <a:rPr lang="en-US" sz="650" dirty="0">
                <a:latin typeface="Arial"/>
                <a:cs typeface="Arial"/>
              </a:rPr>
              <a:t>. </a:t>
            </a:r>
            <a:r>
              <a:rPr lang="en-US" sz="650" dirty="0" smtClean="0">
                <a:latin typeface="Arial"/>
                <a:cs typeface="Arial"/>
              </a:rPr>
              <a:t>©2017 </a:t>
            </a:r>
            <a:r>
              <a:rPr lang="en-US" sz="650" dirty="0">
                <a:latin typeface="Arial"/>
                <a:cs typeface="Arial"/>
              </a:rPr>
              <a:t>Therma-Tru Corp. All rights reserved. ENERGY STAR is a government program that helps consumers protect the environment through superior energy efficiency and is a registered trademark of the U.S. Department of Energy and the U.S. Environmental Protection Agency</a:t>
            </a:r>
            <a:r>
              <a:rPr lang="en-US" sz="650" dirty="0" smtClean="0">
                <a:latin typeface="Arial"/>
                <a:cs typeface="Arial"/>
              </a:rPr>
              <a:t>.</a:t>
            </a:r>
            <a:endParaRPr lang="en-US" sz="650" dirty="0">
              <a:latin typeface="Arial"/>
              <a:cs typeface="Arial"/>
            </a:endParaRPr>
          </a:p>
        </p:txBody>
      </p:sp>
      <p:sp>
        <p:nvSpPr>
          <p:cNvPr id="39" name="Text Placeholder 1"/>
          <p:cNvSpPr>
            <a:spLocks noGrp="1"/>
          </p:cNvSpPr>
          <p:nvPr>
            <p:ph type="body" idx="1"/>
          </p:nvPr>
        </p:nvSpPr>
        <p:spPr>
          <a:xfrm>
            <a:off x="977024" y="1801384"/>
            <a:ext cx="8338826" cy="290695"/>
          </a:xfrm>
        </p:spPr>
        <p:txBody>
          <a:bodyPr>
            <a:noAutofit/>
          </a:bodyPr>
          <a:lstStyle/>
          <a:p>
            <a:r>
              <a:rPr lang="en-US" sz="2000" dirty="0" smtClean="0">
                <a:solidFill>
                  <a:srgbClr val="808285"/>
                </a:solidFill>
              </a:rPr>
              <a:t>Subhead</a:t>
            </a:r>
            <a:endParaRPr lang="en-US" sz="2000" dirty="0">
              <a:solidFill>
                <a:srgbClr val="808285"/>
              </a:solidFill>
            </a:endParaRPr>
          </a:p>
        </p:txBody>
      </p:sp>
    </p:spTree>
    <p:extLst>
      <p:ext uri="{BB962C8B-B14F-4D97-AF65-F5344CB8AC3E}">
        <p14:creationId xmlns:p14="http://schemas.microsoft.com/office/powerpoint/2010/main" val="719540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997687"/>
            <a:ext cx="10058400" cy="704951"/>
          </a:xfrm>
          <a:prstGeom prst="rect">
            <a:avLst/>
          </a:prstGeom>
          <a:solidFill>
            <a:srgbClr val="0048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5293"/>
              </a:solidFill>
            </a:endParaRPr>
          </a:p>
        </p:txBody>
      </p:sp>
      <p:sp>
        <p:nvSpPr>
          <p:cNvPr id="14" name="TextBox 13"/>
          <p:cNvSpPr txBox="1"/>
          <p:nvPr/>
        </p:nvSpPr>
        <p:spPr>
          <a:xfrm>
            <a:off x="1238046" y="1120855"/>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Fiber-Classic</a:t>
            </a:r>
            <a:r>
              <a:rPr lang="en-US" sz="1200" baseline="-7000" dirty="0">
                <a:solidFill>
                  <a:prstClr val="white"/>
                </a:solidFill>
                <a:latin typeface="Arial"/>
              </a:rPr>
              <a:t>®</a:t>
            </a:r>
            <a:r>
              <a:rPr lang="en-US" sz="2000" baseline="0" dirty="0" smtClean="0">
                <a:solidFill>
                  <a:schemeClr val="bg1"/>
                </a:solidFill>
                <a:latin typeface="Arial"/>
              </a:rPr>
              <a:t> / Smooth-Star</a:t>
            </a:r>
            <a:r>
              <a:rPr lang="en-US" sz="1200" baseline="-7000" dirty="0" smtClean="0">
                <a:solidFill>
                  <a:schemeClr val="bg1"/>
                </a:solidFill>
                <a:latin typeface="Arial"/>
              </a:rPr>
              <a:t>®</a:t>
            </a:r>
            <a:endParaRPr lang="en-US" sz="2000" baseline="0" dirty="0">
              <a:solidFill>
                <a:schemeClr val="bg1"/>
              </a:solidFill>
              <a:latin typeface="Arial"/>
            </a:endParaRPr>
          </a:p>
        </p:txBody>
      </p:sp>
      <p:sp>
        <p:nvSpPr>
          <p:cNvPr id="12" name="TextBox 11"/>
          <p:cNvSpPr txBox="1"/>
          <p:nvPr/>
        </p:nvSpPr>
        <p:spPr>
          <a:xfrm>
            <a:off x="6624162" y="6223604"/>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22" name="Rectangle 21"/>
          <p:cNvSpPr/>
          <p:nvPr/>
        </p:nvSpPr>
        <p:spPr>
          <a:xfrm>
            <a:off x="7438921" y="4970482"/>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23" name="Rectangle 22"/>
          <p:cNvSpPr/>
          <p:nvPr/>
        </p:nvSpPr>
        <p:spPr>
          <a:xfrm>
            <a:off x="7437609" y="4715699"/>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24" name="TextBox 23"/>
          <p:cNvSpPr txBox="1"/>
          <p:nvPr/>
        </p:nvSpPr>
        <p:spPr>
          <a:xfrm>
            <a:off x="6632939" y="3703888"/>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25" name="Rectangle 24"/>
          <p:cNvSpPr/>
          <p:nvPr/>
        </p:nvSpPr>
        <p:spPr>
          <a:xfrm>
            <a:off x="7447698" y="2450766"/>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26" name="Rectangle 25"/>
          <p:cNvSpPr/>
          <p:nvPr/>
        </p:nvSpPr>
        <p:spPr>
          <a:xfrm>
            <a:off x="7446386" y="2195983"/>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27" name="TextBox 26"/>
          <p:cNvSpPr txBox="1"/>
          <p:nvPr/>
        </p:nvSpPr>
        <p:spPr>
          <a:xfrm>
            <a:off x="1226774" y="6223605"/>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28" name="Rectangle 27"/>
          <p:cNvSpPr/>
          <p:nvPr/>
        </p:nvSpPr>
        <p:spPr>
          <a:xfrm>
            <a:off x="2041533" y="4970483"/>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29" name="TextBox 28"/>
          <p:cNvSpPr txBox="1"/>
          <p:nvPr/>
        </p:nvSpPr>
        <p:spPr>
          <a:xfrm>
            <a:off x="1225462" y="3703889"/>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30" name="Rectangle 29"/>
          <p:cNvSpPr/>
          <p:nvPr/>
        </p:nvSpPr>
        <p:spPr>
          <a:xfrm>
            <a:off x="2040221" y="2450767"/>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1" name="Rectangle 30"/>
          <p:cNvSpPr/>
          <p:nvPr/>
        </p:nvSpPr>
        <p:spPr>
          <a:xfrm>
            <a:off x="2038909" y="2195984"/>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32" name="TextBox 31"/>
          <p:cNvSpPr txBox="1"/>
          <p:nvPr/>
        </p:nvSpPr>
        <p:spPr>
          <a:xfrm>
            <a:off x="3941922" y="3703890"/>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33" name="Rectangle 32"/>
          <p:cNvSpPr/>
          <p:nvPr/>
        </p:nvSpPr>
        <p:spPr>
          <a:xfrm>
            <a:off x="4756681" y="2450768"/>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4" name="Rectangle 33"/>
          <p:cNvSpPr/>
          <p:nvPr/>
        </p:nvSpPr>
        <p:spPr>
          <a:xfrm>
            <a:off x="4755369" y="2195985"/>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35" name="TextBox 34"/>
          <p:cNvSpPr txBox="1"/>
          <p:nvPr/>
        </p:nvSpPr>
        <p:spPr>
          <a:xfrm>
            <a:off x="3941922" y="6211114"/>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36" name="Rectangle 35"/>
          <p:cNvSpPr/>
          <p:nvPr/>
        </p:nvSpPr>
        <p:spPr>
          <a:xfrm>
            <a:off x="4756681" y="4957992"/>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7" name="Rectangle 36"/>
          <p:cNvSpPr/>
          <p:nvPr/>
        </p:nvSpPr>
        <p:spPr>
          <a:xfrm>
            <a:off x="4755369" y="4703209"/>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38" name="Rectangle 37"/>
          <p:cNvSpPr/>
          <p:nvPr/>
        </p:nvSpPr>
        <p:spPr>
          <a:xfrm>
            <a:off x="2040221" y="4715700"/>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7"/>
            <a:ext cx="1955883" cy="458647"/>
          </a:xfrm>
          <a:prstGeom prst="rect">
            <a:avLst/>
          </a:prstGeom>
        </p:spPr>
      </p:pic>
      <p:sp>
        <p:nvSpPr>
          <p:cNvPr id="41" name="TextBox 40"/>
          <p:cNvSpPr txBox="1"/>
          <p:nvPr/>
        </p:nvSpPr>
        <p:spPr>
          <a:xfrm>
            <a:off x="973885" y="285671"/>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42" name="Rectangle 41"/>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43" name="Rectangle 42"/>
          <p:cNvSpPr/>
          <p:nvPr/>
        </p:nvSpPr>
        <p:spPr>
          <a:xfrm>
            <a:off x="0" y="7149925"/>
            <a:ext cx="10058400"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pic>
        <p:nvPicPr>
          <p:cNvPr id="44" name="Picture 43" descr="ENE_prt_h_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878" y="7208700"/>
            <a:ext cx="744649" cy="302575"/>
          </a:xfrm>
          <a:prstGeom prst="rect">
            <a:avLst/>
          </a:prstGeom>
        </p:spPr>
      </p:pic>
      <p:sp>
        <p:nvSpPr>
          <p:cNvPr id="45" name="TextBox 44"/>
          <p:cNvSpPr txBox="1"/>
          <p:nvPr/>
        </p:nvSpPr>
        <p:spPr>
          <a:xfrm>
            <a:off x="8273622" y="7461628"/>
            <a:ext cx="713357" cy="192360"/>
          </a:xfrm>
          <a:prstGeom prst="rect">
            <a:avLst/>
          </a:prstGeom>
          <a:noFill/>
        </p:spPr>
        <p:txBody>
          <a:bodyPr wrap="square" rtlCol="0">
            <a:spAutoFit/>
          </a:bodyPr>
          <a:lstStyle/>
          <a:p>
            <a:pPr algn="ctr"/>
            <a:r>
              <a:rPr lang="en-US" sz="650" dirty="0" smtClean="0">
                <a:latin typeface="Arial" panose="020B0604020202020204" pitchFamily="34" charset="0"/>
                <a:cs typeface="Arial" panose="020B0604020202020204" pitchFamily="34" charset="0"/>
              </a:rPr>
              <a:t>Fiberglass</a:t>
            </a:r>
            <a:endParaRPr lang="en-US" sz="650" dirty="0">
              <a:latin typeface="Arial" panose="020B0604020202020204" pitchFamily="34" charset="0"/>
              <a:cs typeface="Arial" panose="020B0604020202020204" pitchFamily="34" charset="0"/>
            </a:endParaRPr>
          </a:p>
        </p:txBody>
      </p:sp>
      <p:pic>
        <p:nvPicPr>
          <p:cNvPr id="46" name="Picture 4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622" y="7211971"/>
            <a:ext cx="713357" cy="288549"/>
          </a:xfrm>
          <a:prstGeom prst="rect">
            <a:avLst/>
          </a:prstGeom>
        </p:spPr>
      </p:pic>
      <p:sp>
        <p:nvSpPr>
          <p:cNvPr id="47" name="TextBox 46"/>
          <p:cNvSpPr txBox="1"/>
          <p:nvPr/>
        </p:nvSpPr>
        <p:spPr>
          <a:xfrm>
            <a:off x="78057" y="7157158"/>
            <a:ext cx="7991475" cy="492443"/>
          </a:xfrm>
          <a:prstGeom prst="rect">
            <a:avLst/>
          </a:prstGeom>
          <a:noFill/>
        </p:spPr>
        <p:txBody>
          <a:bodyPr wrap="square" rtlCol="0">
            <a:spAutoFit/>
          </a:bodyPr>
          <a:lstStyle/>
          <a:p>
            <a:r>
              <a:rPr lang="en-US" sz="650" dirty="0" smtClean="0">
                <a:latin typeface="Arial"/>
                <a:cs typeface="Arial"/>
              </a:rPr>
              <a:t>Note: Product images show exterior side of door. Colors may vary from an actual application due to fluctuations in finishing. Glass privacy ratings may be more or less than indicated, based on glass design and size of glass. Glass designs may differ from depiction due to handcrafting and size of glass. See your Therma-Tru seller or visit www.thermatru.com for details on limited warranties and exclusions, glass privacy ratings and designs, and ENERGY STAR</a:t>
            </a:r>
            <a:r>
              <a:rPr lang="en-US" sz="650" baseline="30000" dirty="0" smtClean="0">
                <a:latin typeface="Arial"/>
                <a:cs typeface="Arial"/>
              </a:rPr>
              <a:t>®</a:t>
            </a:r>
            <a:r>
              <a:rPr lang="en-US" sz="650" dirty="0" smtClean="0">
                <a:latin typeface="Arial"/>
                <a:cs typeface="Arial"/>
              </a:rPr>
              <a:t>  qualified products</a:t>
            </a:r>
            <a:r>
              <a:rPr lang="en-US" sz="650" dirty="0">
                <a:latin typeface="Arial"/>
                <a:cs typeface="Arial"/>
              </a:rPr>
              <a:t>. </a:t>
            </a:r>
            <a:r>
              <a:rPr lang="en-US" sz="650" dirty="0" smtClean="0">
                <a:latin typeface="Arial"/>
                <a:cs typeface="Arial"/>
              </a:rPr>
              <a:t>©2017 </a:t>
            </a:r>
            <a:r>
              <a:rPr lang="en-US" sz="650" dirty="0">
                <a:latin typeface="Arial"/>
                <a:cs typeface="Arial"/>
              </a:rPr>
              <a:t>Therma-Tru Corp. All rights reserved. ENERGY STAR is a government program that helps consumers protect the environment through superior energy efficiency and is a registered trademark of the U.S. Department of Energy and the U.S. Environmental Protection Agency</a:t>
            </a:r>
            <a:r>
              <a:rPr lang="en-US" sz="650" dirty="0" smtClean="0">
                <a:latin typeface="Arial"/>
                <a:cs typeface="Arial"/>
              </a:rPr>
              <a:t>.</a:t>
            </a:r>
            <a:endParaRPr lang="en-US" sz="650" dirty="0">
              <a:latin typeface="Arial"/>
              <a:cs typeface="Arial"/>
            </a:endParaRPr>
          </a:p>
        </p:txBody>
      </p:sp>
      <p:sp>
        <p:nvSpPr>
          <p:cNvPr id="48" name="Text Placeholder 1"/>
          <p:cNvSpPr>
            <a:spLocks noGrp="1"/>
          </p:cNvSpPr>
          <p:nvPr>
            <p:ph type="body" idx="1"/>
          </p:nvPr>
        </p:nvSpPr>
        <p:spPr>
          <a:xfrm>
            <a:off x="977024" y="1801384"/>
            <a:ext cx="8338826" cy="290695"/>
          </a:xfrm>
        </p:spPr>
        <p:txBody>
          <a:bodyPr>
            <a:noAutofit/>
          </a:bodyPr>
          <a:lstStyle/>
          <a:p>
            <a:r>
              <a:rPr lang="en-US" sz="2000" dirty="0" smtClean="0">
                <a:solidFill>
                  <a:srgbClr val="808285"/>
                </a:solidFill>
              </a:rPr>
              <a:t>Subhead</a:t>
            </a:r>
            <a:endParaRPr lang="en-US" sz="2000" dirty="0">
              <a:solidFill>
                <a:srgbClr val="808285"/>
              </a:solidFill>
            </a:endParaRPr>
          </a:p>
        </p:txBody>
      </p:sp>
    </p:spTree>
    <p:extLst>
      <p:ext uri="{BB962C8B-B14F-4D97-AF65-F5344CB8AC3E}">
        <p14:creationId xmlns:p14="http://schemas.microsoft.com/office/powerpoint/2010/main" val="3382784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937" t="1505" r="11103" b="4416"/>
          <a:stretch/>
        </p:blipFill>
        <p:spPr>
          <a:xfrm>
            <a:off x="380843" y="2151071"/>
            <a:ext cx="5394960" cy="4480560"/>
          </a:xfrm>
          <a:prstGeom prst="rect">
            <a:avLst/>
          </a:prstGeom>
        </p:spPr>
      </p:pic>
      <p:sp>
        <p:nvSpPr>
          <p:cNvPr id="2" name="Text Placeholder 1"/>
          <p:cNvSpPr>
            <a:spLocks noGrp="1"/>
          </p:cNvSpPr>
          <p:nvPr>
            <p:ph type="body" idx="1"/>
          </p:nvPr>
        </p:nvSpPr>
        <p:spPr>
          <a:xfrm>
            <a:off x="977024" y="1801384"/>
            <a:ext cx="8338826" cy="290695"/>
          </a:xfrm>
        </p:spPr>
        <p:txBody>
          <a:bodyPr>
            <a:noAutofit/>
          </a:bodyPr>
          <a:lstStyle/>
          <a:p>
            <a:r>
              <a:rPr lang="en-US" sz="2000" dirty="0" smtClean="0">
                <a:solidFill>
                  <a:srgbClr val="ED1C24"/>
                </a:solidFill>
              </a:rPr>
              <a:t>Backed by our lifetime limited warranty.</a:t>
            </a:r>
            <a:endParaRPr lang="en-US" sz="2000" dirty="0">
              <a:solidFill>
                <a:srgbClr val="ED1C24"/>
              </a:solidFill>
            </a:endParaRPr>
          </a:p>
        </p:txBody>
      </p:sp>
      <p:sp>
        <p:nvSpPr>
          <p:cNvPr id="21" name="TextBox 20"/>
          <p:cNvSpPr txBox="1"/>
          <p:nvPr/>
        </p:nvSpPr>
        <p:spPr>
          <a:xfrm>
            <a:off x="973887" y="285673"/>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22" name="TextBox 21"/>
          <p:cNvSpPr txBox="1"/>
          <p:nvPr/>
        </p:nvSpPr>
        <p:spPr>
          <a:xfrm>
            <a:off x="1970476" y="1116419"/>
            <a:ext cx="8087924" cy="574158"/>
          </a:xfrm>
          <a:prstGeom prst="rect">
            <a:avLst/>
          </a:prstGeom>
          <a:noFill/>
        </p:spPr>
        <p:txBody>
          <a:bodyPr wrap="square" lIns="0" tIns="0" rIns="0" bIns="0" rtlCol="0" anchor="ctr" anchorCtr="0">
            <a:noAutofit/>
          </a:bodyPr>
          <a:lstStyle/>
          <a:p>
            <a:pPr>
              <a:lnSpc>
                <a:spcPts val="1900"/>
              </a:lnSpc>
            </a:pPr>
            <a:r>
              <a:rPr lang="en-US" sz="2000" dirty="0" smtClean="0">
                <a:solidFill>
                  <a:schemeClr val="bg1"/>
                </a:solidFill>
                <a:latin typeface="Arial"/>
              </a:rPr>
              <a:t>Therma-Tru. You’re in Expert Hands.</a:t>
            </a:r>
            <a:endParaRPr lang="en-US" sz="800" baseline="0" dirty="0">
              <a:solidFill>
                <a:schemeClr val="bg1"/>
              </a:solidFill>
              <a:latin typeface="Arial"/>
            </a:endParaRP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4313" y="326039"/>
            <a:ext cx="1955883" cy="458647"/>
          </a:xfrm>
          <a:prstGeom prst="rect">
            <a:avLst/>
          </a:prstGeom>
        </p:spPr>
      </p:pic>
      <p:sp>
        <p:nvSpPr>
          <p:cNvPr id="16" name="TextBox 15"/>
          <p:cNvSpPr txBox="1"/>
          <p:nvPr/>
        </p:nvSpPr>
        <p:spPr>
          <a:xfrm>
            <a:off x="0" y="6789172"/>
            <a:ext cx="10058400" cy="307777"/>
          </a:xfrm>
          <a:prstGeom prst="rect">
            <a:avLst/>
          </a:prstGeom>
          <a:noFill/>
        </p:spPr>
        <p:txBody>
          <a:bodyPr wrap="square" rtlCol="0">
            <a:spAutoFit/>
          </a:bodyPr>
          <a:lstStyle/>
          <a:p>
            <a:pPr algn="ctr"/>
            <a:r>
              <a:rPr lang="en-US" sz="1400" dirty="0">
                <a:latin typeface="Arial" pitchFamily="34" charset="0"/>
                <a:cs typeface="Arial" pitchFamily="34" charset="0"/>
              </a:rPr>
              <a:t>(Name) </a:t>
            </a:r>
            <a:r>
              <a:rPr lang="en-US" sz="1400" b="1" dirty="0">
                <a:latin typeface="Arial" pitchFamily="34" charset="0"/>
                <a:cs typeface="Arial" pitchFamily="34" charset="0"/>
              </a:rPr>
              <a:t>John Builder | </a:t>
            </a:r>
            <a:r>
              <a:rPr lang="en-US" sz="1400" dirty="0">
                <a:latin typeface="Arial" pitchFamily="34" charset="0"/>
                <a:cs typeface="Arial" pitchFamily="34" charset="0"/>
              </a:rPr>
              <a:t>(Phone) </a:t>
            </a:r>
            <a:r>
              <a:rPr lang="en-US" sz="1400" b="1" dirty="0">
                <a:latin typeface="Arial" pitchFamily="34" charset="0"/>
                <a:cs typeface="Arial" pitchFamily="34" charset="0"/>
              </a:rPr>
              <a:t>XXX-XXX-XXXX |</a:t>
            </a:r>
            <a:r>
              <a:rPr lang="en-US" sz="1400" dirty="0">
                <a:latin typeface="Arial" pitchFamily="34" charset="0"/>
                <a:cs typeface="Arial" pitchFamily="34" charset="0"/>
              </a:rPr>
              <a:t> (Email) </a:t>
            </a:r>
            <a:r>
              <a:rPr lang="en-US" sz="1400" b="1" dirty="0">
                <a:latin typeface="Arial" pitchFamily="34" charset="0"/>
                <a:cs typeface="Arial" pitchFamily="34" charset="0"/>
              </a:rPr>
              <a:t>builder@buildername.com |</a:t>
            </a:r>
            <a:r>
              <a:rPr lang="en-US" sz="1400" dirty="0">
                <a:latin typeface="Arial" pitchFamily="34" charset="0"/>
                <a:cs typeface="Arial" pitchFamily="34" charset="0"/>
              </a:rPr>
              <a:t> (Web) </a:t>
            </a:r>
            <a:r>
              <a:rPr lang="en-US" sz="1400" b="1" dirty="0">
                <a:latin typeface="Arial" pitchFamily="34" charset="0"/>
                <a:cs typeface="Arial" pitchFamily="34" charset="0"/>
              </a:rPr>
              <a:t>www.buildername.com</a:t>
            </a:r>
            <a:endParaRPr lang="en-US" sz="1400" dirty="0">
              <a:latin typeface="Arial" pitchFamily="34" charset="0"/>
              <a:cs typeface="Arial" pitchFamily="34" charset="0"/>
            </a:endParaRPr>
          </a:p>
        </p:txBody>
      </p:sp>
      <p:sp>
        <p:nvSpPr>
          <p:cNvPr id="17" name="TextBox 16"/>
          <p:cNvSpPr txBox="1"/>
          <p:nvPr/>
        </p:nvSpPr>
        <p:spPr>
          <a:xfrm>
            <a:off x="5976517" y="2151713"/>
            <a:ext cx="3693578" cy="1084912"/>
          </a:xfrm>
          <a:prstGeom prst="rect">
            <a:avLst/>
          </a:prstGeom>
          <a:noFill/>
        </p:spPr>
        <p:txBody>
          <a:bodyPr wrap="square" rtlCol="0">
            <a:spAutoFit/>
          </a:bodyPr>
          <a:lstStyle/>
          <a:p>
            <a:r>
              <a:rPr lang="en-US" sz="1200" b="1" dirty="0" smtClean="0">
                <a:latin typeface="Arial" pitchFamily="34" charset="0"/>
                <a:cs typeface="Arial" pitchFamily="34" charset="0"/>
              </a:rPr>
              <a:t>Lifetime Limited Warranty</a:t>
            </a:r>
          </a:p>
          <a:p>
            <a:r>
              <a:rPr lang="en-US" sz="1050" dirty="0" smtClean="0">
                <a:latin typeface="Arial" pitchFamily="34" charset="0"/>
                <a:cs typeface="Arial" pitchFamily="34" charset="0"/>
              </a:rPr>
              <a:t>We stand behind more parts of a door system for longer than other door companies because we make or specify everything that goes into it. A Therma-Tru fiberglass door system is backed by the industry’s most comprehensive lifetime limited warranty.</a:t>
            </a:r>
            <a:endParaRPr lang="en-US" sz="1050" dirty="0">
              <a:latin typeface="Arial" pitchFamily="34" charset="0"/>
              <a:cs typeface="Arial" pitchFamily="34" charset="0"/>
            </a:endParaRPr>
          </a:p>
        </p:txBody>
      </p:sp>
      <p:pic>
        <p:nvPicPr>
          <p:cNvPr id="18" name="Picture 2" descr="E:\TT Ad Planner_Disc Master_04142014\AdPlanner\ImageLibrary\Low-Resolution\Logos\Warranty\JPEG\TTWarranty_Lifetime_4C_L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9316" y="3047069"/>
            <a:ext cx="948279" cy="375360"/>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5976516" y="3817440"/>
            <a:ext cx="3216880" cy="1084912"/>
          </a:xfrm>
          <a:prstGeom prst="rect">
            <a:avLst/>
          </a:prstGeom>
          <a:noFill/>
        </p:spPr>
        <p:txBody>
          <a:bodyPr wrap="square" rtlCol="0">
            <a:spAutoFit/>
          </a:bodyPr>
          <a:lstStyle/>
          <a:p>
            <a:r>
              <a:rPr lang="en-US" sz="1200" b="1" dirty="0" smtClean="0">
                <a:latin typeface="Arial" pitchFamily="34" charset="0"/>
                <a:cs typeface="Arial" pitchFamily="34" charset="0"/>
              </a:rPr>
              <a:t>Energy Efficiency</a:t>
            </a:r>
          </a:p>
          <a:p>
            <a:r>
              <a:rPr lang="en-US" sz="1050" dirty="0" smtClean="0">
                <a:latin typeface="Arial" pitchFamily="34" charset="0"/>
                <a:cs typeface="Arial" pitchFamily="34" charset="0"/>
              </a:rPr>
              <a:t>In any region or climate, energy efficiency is key. Thousands of  Therma-Tru door and glass options are ENERGY STAR</a:t>
            </a:r>
            <a:r>
              <a:rPr lang="en-US" sz="1050" baseline="30000" dirty="0" smtClean="0">
                <a:latin typeface="Arial" pitchFamily="34" charset="0"/>
                <a:cs typeface="Arial" pitchFamily="34" charset="0"/>
              </a:rPr>
              <a:t>®</a:t>
            </a:r>
            <a:r>
              <a:rPr lang="en-US" sz="1050" dirty="0" smtClean="0">
                <a:latin typeface="Arial" pitchFamily="34" charset="0"/>
                <a:cs typeface="Arial" pitchFamily="34" charset="0"/>
              </a:rPr>
              <a:t> qualified and National Fenestration Rating Council (NFRC) certified, helping save money on energy costs.</a:t>
            </a:r>
            <a:endParaRPr lang="en-US" sz="1050" dirty="0">
              <a:latin typeface="Arial" pitchFamily="34" charset="0"/>
              <a:cs typeface="Arial" pitchFamily="34" charset="0"/>
            </a:endParaRPr>
          </a:p>
        </p:txBody>
      </p:sp>
      <p:pic>
        <p:nvPicPr>
          <p:cNvPr id="27" name="Picture 5" descr="I:\Therma-Tru\Print Resolution\Logos\Energy Star\Info\pic2803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0896" y="4397297"/>
            <a:ext cx="476699" cy="564369"/>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5976516" y="5419809"/>
            <a:ext cx="3501079" cy="923330"/>
          </a:xfrm>
          <a:prstGeom prst="rect">
            <a:avLst/>
          </a:prstGeom>
          <a:noFill/>
        </p:spPr>
        <p:txBody>
          <a:bodyPr wrap="square" rtlCol="0">
            <a:spAutoFit/>
          </a:bodyPr>
          <a:lstStyle/>
          <a:p>
            <a:r>
              <a:rPr lang="en-US" sz="1200" b="1" dirty="0" smtClean="0">
                <a:latin typeface="Arial" pitchFamily="34" charset="0"/>
                <a:cs typeface="Arial" pitchFamily="34" charset="0"/>
              </a:rPr>
              <a:t>Quality Testing</a:t>
            </a:r>
          </a:p>
          <a:p>
            <a:r>
              <a:rPr lang="en-US" sz="1050" dirty="0" smtClean="0">
                <a:latin typeface="Arial" pitchFamily="34" charset="0"/>
                <a:cs typeface="Arial" pitchFamily="34" charset="0"/>
              </a:rPr>
              <a:t>Our doors, glass and components are held to high standards. We conduct thorough testing to guarantee that our products will live up to a homeowner’s toughest quality and performance expectations.</a:t>
            </a:r>
            <a:endParaRPr lang="en-US" sz="1050" dirty="0">
              <a:latin typeface="Arial" pitchFamily="34" charset="0"/>
              <a:cs typeface="Arial" pitchFamily="34" charset="0"/>
            </a:endParaRPr>
          </a:p>
        </p:txBody>
      </p:sp>
      <p:sp>
        <p:nvSpPr>
          <p:cNvPr id="29" name="TextBox 28"/>
          <p:cNvSpPr txBox="1"/>
          <p:nvPr/>
        </p:nvSpPr>
        <p:spPr>
          <a:xfrm>
            <a:off x="159489" y="7225013"/>
            <a:ext cx="9510608" cy="292388"/>
          </a:xfrm>
          <a:prstGeom prst="rect">
            <a:avLst/>
          </a:prstGeom>
          <a:noFill/>
        </p:spPr>
        <p:txBody>
          <a:bodyPr wrap="square" rtlCol="0">
            <a:spAutoFit/>
          </a:bodyPr>
          <a:lstStyle/>
          <a:p>
            <a:r>
              <a:rPr lang="en-US" sz="650" dirty="0">
                <a:latin typeface="Arial"/>
                <a:cs typeface="Arial"/>
              </a:rPr>
              <a:t>Note: See your Therma-Tru seller or visit www.thermatru.com for details on available product sizes and options, limited warranties and exclusions, and ENERGY STAR qualified products. ©2017 Therma-Tru Corp. All rights reserved. ENERGY STAR is a government program that helps consumers protect the environment through superior energy efficiency and is a registered trademark of the U.S. Department of Energy and the U.S. Environmental Protection Agency.</a:t>
            </a:r>
            <a:endParaRPr lang="en-US" sz="650" dirty="0">
              <a:latin typeface="Arial"/>
              <a:cs typeface="Arial"/>
            </a:endParaRPr>
          </a:p>
        </p:txBody>
      </p:sp>
      <p:sp>
        <p:nvSpPr>
          <p:cNvPr id="25" name="TextBox 24"/>
          <p:cNvSpPr txBox="1"/>
          <p:nvPr/>
        </p:nvSpPr>
        <p:spPr>
          <a:xfrm rot="10800000" flipV="1">
            <a:off x="380843" y="5993261"/>
            <a:ext cx="5394960" cy="415498"/>
          </a:xfrm>
          <a:prstGeom prst="rect">
            <a:avLst/>
          </a:prstGeom>
          <a:solidFill>
            <a:srgbClr val="FFFF99"/>
          </a:solidFill>
        </p:spPr>
        <p:txBody>
          <a:bodyPr wrap="square" rtlCol="0">
            <a:spAutoFit/>
          </a:bodyPr>
          <a:lstStyle/>
          <a:p>
            <a:pPr algn="ctr"/>
            <a:r>
              <a:rPr lang="en-US" sz="1050" b="1" dirty="0" smtClean="0">
                <a:solidFill>
                  <a:srgbClr val="FF0000"/>
                </a:solidFill>
                <a:latin typeface="Arial" pitchFamily="34" charset="0"/>
                <a:cs typeface="Arial" pitchFamily="34" charset="0"/>
              </a:rPr>
              <a:t>Right click – Open Hyperlink:</a:t>
            </a:r>
          </a:p>
          <a:p>
            <a:pPr algn="ctr"/>
            <a:r>
              <a:rPr lang="en-US" sz="1050" b="1" dirty="0" smtClean="0">
                <a:latin typeface="Arial" pitchFamily="34" charset="0"/>
                <a:cs typeface="Arial" pitchFamily="34" charset="0"/>
                <a:hlinkClick r:id="rId6"/>
              </a:rPr>
              <a:t>Insert picture of builder's home or choose from Therma-Tru's beauty shots here.</a:t>
            </a:r>
            <a:endParaRPr lang="en-US" sz="1050" b="1" dirty="0">
              <a:solidFill>
                <a:srgbClr val="FF0000"/>
              </a:solidFill>
              <a:latin typeface="Arial" pitchFamily="34" charset="0"/>
              <a:cs typeface="Arial" pitchFamily="34" charset="0"/>
            </a:endParaRPr>
          </a:p>
        </p:txBody>
      </p:sp>
      <p:sp>
        <p:nvSpPr>
          <p:cNvPr id="20" name="Rectangle 19"/>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23" name="Rectangle 22"/>
          <p:cNvSpPr/>
          <p:nvPr/>
        </p:nvSpPr>
        <p:spPr>
          <a:xfrm>
            <a:off x="3759" y="7179182"/>
            <a:ext cx="10054642"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spTree>
    <p:extLst>
      <p:ext uri="{BB962C8B-B14F-4D97-AF65-F5344CB8AC3E}">
        <p14:creationId xmlns:p14="http://schemas.microsoft.com/office/powerpoint/2010/main" val="63143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994087" y="4134144"/>
            <a:ext cx="3758914" cy="730144"/>
          </a:xfrm>
          <a:prstGeom prst="rect">
            <a:avLst/>
          </a:prstGeom>
          <a:noFill/>
        </p:spPr>
        <p:txBody>
          <a:bodyPr wrap="square" rtlCol="0">
            <a:noAutofit/>
          </a:bodyPr>
          <a:lstStyle/>
          <a:p>
            <a:pPr algn="ctr"/>
            <a:r>
              <a:rPr lang="en-US" sz="1400" dirty="0" smtClean="0">
                <a:latin typeface="Arial"/>
                <a:cs typeface="Arial"/>
              </a:rPr>
              <a:t>Door Family</a:t>
            </a:r>
            <a:br>
              <a:rPr lang="en-US" sz="1400" dirty="0" smtClean="0">
                <a:latin typeface="Arial"/>
                <a:cs typeface="Arial"/>
              </a:rPr>
            </a:br>
            <a:r>
              <a:rPr lang="en-US" sz="1400" dirty="0" smtClean="0">
                <a:latin typeface="Arial"/>
                <a:cs typeface="Arial"/>
              </a:rPr>
              <a:t> Door / Glass Description</a:t>
            </a:r>
          </a:p>
          <a:p>
            <a:pPr algn="ctr"/>
            <a:r>
              <a:rPr lang="en-US" sz="1400" dirty="0" smtClean="0">
                <a:latin typeface="Arial"/>
                <a:cs typeface="Arial"/>
              </a:rPr>
              <a:t>Caming</a:t>
            </a:r>
          </a:p>
          <a:p>
            <a:pPr algn="ctr">
              <a:spcBef>
                <a:spcPts val="300"/>
              </a:spcBef>
            </a:pPr>
            <a:r>
              <a:rPr lang="en-US" sz="1400" dirty="0" smtClean="0">
                <a:latin typeface="Arial"/>
                <a:cs typeface="Arial"/>
              </a:rPr>
              <a:t>6'8" / 8'0" Door – Style #</a:t>
            </a:r>
            <a:endParaRPr lang="en-US" sz="1400" dirty="0">
              <a:latin typeface="Arial"/>
              <a:cs typeface="Arial"/>
            </a:endParaRPr>
          </a:p>
        </p:txBody>
      </p:sp>
      <p:sp>
        <p:nvSpPr>
          <p:cNvPr id="6" name="Rectangle 5"/>
          <p:cNvSpPr/>
          <p:nvPr/>
        </p:nvSpPr>
        <p:spPr>
          <a:xfrm>
            <a:off x="3991310" y="2960753"/>
            <a:ext cx="1726431" cy="3836513"/>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 name="Rectangle 2"/>
          <p:cNvSpPr/>
          <p:nvPr/>
        </p:nvSpPr>
        <p:spPr>
          <a:xfrm>
            <a:off x="3989999" y="2194790"/>
            <a:ext cx="1728322" cy="4608852"/>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15" name="Rectangle 14"/>
          <p:cNvSpPr/>
          <p:nvPr/>
        </p:nvSpPr>
        <p:spPr>
          <a:xfrm>
            <a:off x="8082549"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21" name="TextBox 20"/>
          <p:cNvSpPr txBox="1"/>
          <p:nvPr/>
        </p:nvSpPr>
        <p:spPr>
          <a:xfrm>
            <a:off x="973885" y="285671"/>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22" name="TextBox 21"/>
          <p:cNvSpPr txBox="1"/>
          <p:nvPr/>
        </p:nvSpPr>
        <p:spPr>
          <a:xfrm>
            <a:off x="1970473" y="1095405"/>
            <a:ext cx="7973679" cy="59517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Headline</a:t>
            </a:r>
            <a:endParaRPr lang="en-US" sz="2000" baseline="0" dirty="0">
              <a:solidFill>
                <a:schemeClr val="bg1"/>
              </a:solidFill>
              <a:latin typeface="Arial"/>
            </a:endParaRPr>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7"/>
            <a:ext cx="1955883" cy="458647"/>
          </a:xfrm>
          <a:prstGeom prst="rect">
            <a:avLst/>
          </a:prstGeom>
        </p:spPr>
      </p:pic>
      <p:sp>
        <p:nvSpPr>
          <p:cNvPr id="24" name="Rectangle 23"/>
          <p:cNvSpPr/>
          <p:nvPr/>
        </p:nvSpPr>
        <p:spPr>
          <a:xfrm>
            <a:off x="0" y="7149925"/>
            <a:ext cx="10058400"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pic>
        <p:nvPicPr>
          <p:cNvPr id="25" name="Picture 24" descr="ENE_prt_h_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878" y="7208700"/>
            <a:ext cx="744649" cy="302575"/>
          </a:xfrm>
          <a:prstGeom prst="rect">
            <a:avLst/>
          </a:prstGeom>
        </p:spPr>
      </p:pic>
      <p:sp>
        <p:nvSpPr>
          <p:cNvPr id="26" name="TextBox 25"/>
          <p:cNvSpPr txBox="1"/>
          <p:nvPr/>
        </p:nvSpPr>
        <p:spPr>
          <a:xfrm>
            <a:off x="8273622" y="7461628"/>
            <a:ext cx="713357" cy="192360"/>
          </a:xfrm>
          <a:prstGeom prst="rect">
            <a:avLst/>
          </a:prstGeom>
          <a:noFill/>
        </p:spPr>
        <p:txBody>
          <a:bodyPr wrap="square" rtlCol="0">
            <a:spAutoFit/>
          </a:bodyPr>
          <a:lstStyle/>
          <a:p>
            <a:pPr algn="ctr"/>
            <a:r>
              <a:rPr lang="en-US" sz="650" dirty="0" smtClean="0">
                <a:latin typeface="Arial" panose="020B0604020202020204" pitchFamily="34" charset="0"/>
                <a:cs typeface="Arial" panose="020B0604020202020204" pitchFamily="34" charset="0"/>
              </a:rPr>
              <a:t>Fiberglass</a:t>
            </a:r>
            <a:endParaRPr lang="en-US" sz="650" dirty="0">
              <a:latin typeface="Arial" panose="020B0604020202020204" pitchFamily="34" charset="0"/>
              <a:cs typeface="Arial" panose="020B0604020202020204" pitchFamily="34" charset="0"/>
            </a:endParaRPr>
          </a:p>
        </p:txBody>
      </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622" y="7211971"/>
            <a:ext cx="713357" cy="288549"/>
          </a:xfrm>
          <a:prstGeom prst="rect">
            <a:avLst/>
          </a:prstGeom>
        </p:spPr>
      </p:pic>
      <p:sp>
        <p:nvSpPr>
          <p:cNvPr id="28" name="TextBox 27"/>
          <p:cNvSpPr txBox="1"/>
          <p:nvPr/>
        </p:nvSpPr>
        <p:spPr>
          <a:xfrm>
            <a:off x="78057" y="7157158"/>
            <a:ext cx="7991475" cy="492443"/>
          </a:xfrm>
          <a:prstGeom prst="rect">
            <a:avLst/>
          </a:prstGeom>
          <a:noFill/>
        </p:spPr>
        <p:txBody>
          <a:bodyPr wrap="square" rtlCol="0">
            <a:spAutoFit/>
          </a:bodyPr>
          <a:lstStyle/>
          <a:p>
            <a:r>
              <a:rPr lang="en-US" sz="650" dirty="0" smtClean="0">
                <a:latin typeface="Arial"/>
                <a:cs typeface="Arial"/>
              </a:rPr>
              <a:t>Note: Product images show exterior side of door. Colors may vary from an actual application due to fluctuations in finishing. Glass privacy ratings may be more or less than indicated, based on glass design and size of glass. Glass designs may differ from depiction due to handcrafting and size of glass. See your Therma-Tru seller or visit www.thermatru.com for details on limited warranties and exclusions, glass privacy ratings and designs, and ENERGY STAR</a:t>
            </a:r>
            <a:r>
              <a:rPr lang="en-US" sz="650" baseline="30000" dirty="0" smtClean="0">
                <a:latin typeface="Arial"/>
                <a:cs typeface="Arial"/>
              </a:rPr>
              <a:t>®</a:t>
            </a:r>
            <a:r>
              <a:rPr lang="en-US" sz="650" dirty="0" smtClean="0">
                <a:latin typeface="Arial"/>
                <a:cs typeface="Arial"/>
              </a:rPr>
              <a:t>  qualified products</a:t>
            </a:r>
            <a:r>
              <a:rPr lang="en-US" sz="650" dirty="0">
                <a:latin typeface="Arial"/>
                <a:cs typeface="Arial"/>
              </a:rPr>
              <a:t>. </a:t>
            </a:r>
            <a:r>
              <a:rPr lang="en-US" sz="650" dirty="0" smtClean="0">
                <a:latin typeface="Arial"/>
                <a:cs typeface="Arial"/>
              </a:rPr>
              <a:t>©2017 </a:t>
            </a:r>
            <a:r>
              <a:rPr lang="en-US" sz="650" dirty="0">
                <a:latin typeface="Arial"/>
                <a:cs typeface="Arial"/>
              </a:rPr>
              <a:t>Therma-Tru Corp. All rights reserved. ENERGY STAR is a government program that helps consumers protect the environment through superior energy efficiency and is a registered trademark of the U.S. Department of Energy and the U.S. Environmental Protection Agency</a:t>
            </a:r>
            <a:r>
              <a:rPr lang="en-US" sz="650" dirty="0" smtClean="0">
                <a:latin typeface="Arial"/>
                <a:cs typeface="Arial"/>
              </a:rPr>
              <a:t>.</a:t>
            </a:r>
            <a:endParaRPr lang="en-US" sz="650" dirty="0">
              <a:latin typeface="Arial"/>
              <a:cs typeface="Arial"/>
            </a:endParaRPr>
          </a:p>
        </p:txBody>
      </p:sp>
      <p:sp>
        <p:nvSpPr>
          <p:cNvPr id="29" name="Text Placeholder 1"/>
          <p:cNvSpPr txBox="1">
            <a:spLocks/>
          </p:cNvSpPr>
          <p:nvPr/>
        </p:nvSpPr>
        <p:spPr>
          <a:xfrm>
            <a:off x="977024" y="1801384"/>
            <a:ext cx="8338826" cy="290695"/>
          </a:xfrm>
          <a:prstGeom prst="rect">
            <a:avLst/>
          </a:prstGeom>
        </p:spPr>
        <p:txBody>
          <a:bodyPr vert="horz" lIns="0" tIns="0" rIns="0" bIns="0" rtlCol="0" anchor="t" anchorCtr="0">
            <a:noAutofit/>
          </a:bodyPr>
          <a:lstStyle>
            <a:lvl1pPr marL="0" indent="0" algn="l" defTabSz="457200" rtl="0" eaLnBrk="1" latinLnBrk="0" hangingPunct="1">
              <a:spcBef>
                <a:spcPct val="20000"/>
              </a:spcBef>
              <a:buFont typeface="Arial"/>
              <a:buNone/>
              <a:defRPr sz="1400" b="1" kern="1200">
                <a:solidFill>
                  <a:srgbClr val="CD0920"/>
                </a:solidFill>
                <a:latin typeface="Arial"/>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sz="2000" dirty="0" smtClean="0">
                <a:solidFill>
                  <a:srgbClr val="ED1C24"/>
                </a:solidFill>
              </a:rPr>
              <a:t>Subhead</a:t>
            </a:r>
            <a:endParaRPr lang="en-US" sz="2000" dirty="0">
              <a:solidFill>
                <a:srgbClr val="ED1C24"/>
              </a:solidFill>
            </a:endParaRPr>
          </a:p>
        </p:txBody>
      </p:sp>
    </p:spTree>
    <p:extLst>
      <p:ext uri="{BB962C8B-B14F-4D97-AF65-F5344CB8AC3E}">
        <p14:creationId xmlns:p14="http://schemas.microsoft.com/office/powerpoint/2010/main" val="535980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185623" y="5870049"/>
            <a:ext cx="3758914" cy="781473"/>
          </a:xfrm>
          <a:prstGeom prst="rect">
            <a:avLst/>
          </a:prstGeom>
          <a:noFill/>
        </p:spPr>
        <p:txBody>
          <a:bodyPr wrap="square" rtlCol="0">
            <a:noAutofit/>
          </a:bodyPr>
          <a:lstStyle/>
          <a:p>
            <a:pPr algn="ctr"/>
            <a:r>
              <a:rPr lang="en-US" sz="1200" dirty="0" smtClean="0">
                <a:latin typeface="Arial"/>
                <a:cs typeface="Arial"/>
              </a:rPr>
              <a:t>Door Family</a:t>
            </a:r>
            <a:br>
              <a:rPr lang="en-US" sz="1200" dirty="0" smtClean="0">
                <a:latin typeface="Arial"/>
                <a:cs typeface="Arial"/>
              </a:rPr>
            </a:br>
            <a:r>
              <a:rPr lang="en-US" sz="1200" dirty="0" smtClean="0">
                <a:latin typeface="Arial"/>
                <a:cs typeface="Arial"/>
              </a:rPr>
              <a:t> Door / Glass Description</a:t>
            </a:r>
          </a:p>
          <a:p>
            <a:pPr algn="ctr"/>
            <a:r>
              <a:rPr lang="en-US" sz="1200" dirty="0" smtClean="0">
                <a:latin typeface="Arial"/>
                <a:cs typeface="Arial"/>
              </a:rPr>
              <a:t>Caming</a:t>
            </a:r>
          </a:p>
          <a:p>
            <a:pPr algn="ctr">
              <a:spcBef>
                <a:spcPts val="300"/>
              </a:spcBef>
            </a:pPr>
            <a:r>
              <a:rPr lang="en-US" sz="1200" dirty="0" smtClean="0">
                <a:latin typeface="Arial"/>
                <a:cs typeface="Arial"/>
              </a:rPr>
              <a:t>6'8" / 8'0" Door – Style #</a:t>
            </a:r>
            <a:endParaRPr lang="en-US" sz="1200" dirty="0">
              <a:latin typeface="Arial"/>
              <a:cs typeface="Arial"/>
            </a:endParaRPr>
          </a:p>
        </p:txBody>
      </p:sp>
      <p:sp>
        <p:nvSpPr>
          <p:cNvPr id="24" name="TextBox 23"/>
          <p:cNvSpPr txBox="1"/>
          <p:nvPr/>
        </p:nvSpPr>
        <p:spPr>
          <a:xfrm>
            <a:off x="5791282" y="5833416"/>
            <a:ext cx="3758914" cy="781472"/>
          </a:xfrm>
          <a:prstGeom prst="rect">
            <a:avLst/>
          </a:prstGeom>
          <a:noFill/>
        </p:spPr>
        <p:txBody>
          <a:bodyPr wrap="square" rtlCol="0">
            <a:noAutofit/>
          </a:bodyPr>
          <a:lstStyle/>
          <a:p>
            <a:pPr algn="ctr"/>
            <a:r>
              <a:rPr lang="en-US" sz="1200" dirty="0" smtClean="0">
                <a:latin typeface="Arial"/>
                <a:cs typeface="Arial"/>
              </a:rPr>
              <a:t>Door Family</a:t>
            </a:r>
            <a:br>
              <a:rPr lang="en-US" sz="1200" dirty="0" smtClean="0">
                <a:latin typeface="Arial"/>
                <a:cs typeface="Arial"/>
              </a:rPr>
            </a:br>
            <a:r>
              <a:rPr lang="en-US" sz="1200" dirty="0" smtClean="0">
                <a:latin typeface="Arial"/>
                <a:cs typeface="Arial"/>
              </a:rPr>
              <a:t> Door / Glass Description</a:t>
            </a:r>
          </a:p>
          <a:p>
            <a:pPr algn="ctr"/>
            <a:r>
              <a:rPr lang="en-US" sz="1200" dirty="0" smtClean="0">
                <a:latin typeface="Arial"/>
                <a:cs typeface="Arial"/>
              </a:rPr>
              <a:t>Caming</a:t>
            </a:r>
          </a:p>
          <a:p>
            <a:pPr algn="ctr">
              <a:spcBef>
                <a:spcPts val="300"/>
              </a:spcBef>
            </a:pPr>
            <a:r>
              <a:rPr lang="en-US" sz="1200" dirty="0" smtClean="0">
                <a:latin typeface="Arial"/>
                <a:cs typeface="Arial"/>
              </a:rPr>
              <a:t>6'8" / 8'0" Door – Style #</a:t>
            </a:r>
            <a:endParaRPr lang="en-US" sz="1200" dirty="0">
              <a:latin typeface="Arial"/>
              <a:cs typeface="Arial"/>
            </a:endParaRPr>
          </a:p>
        </p:txBody>
      </p:sp>
      <p:sp>
        <p:nvSpPr>
          <p:cNvPr id="27" name="TextBox 26"/>
          <p:cNvSpPr txBox="1"/>
          <p:nvPr/>
        </p:nvSpPr>
        <p:spPr>
          <a:xfrm>
            <a:off x="577146" y="5870050"/>
            <a:ext cx="3758914" cy="781472"/>
          </a:xfrm>
          <a:prstGeom prst="rect">
            <a:avLst/>
          </a:prstGeom>
          <a:noFill/>
        </p:spPr>
        <p:txBody>
          <a:bodyPr wrap="square" rtlCol="0">
            <a:noAutofit/>
          </a:bodyPr>
          <a:lstStyle/>
          <a:p>
            <a:pPr algn="ctr"/>
            <a:r>
              <a:rPr lang="en-US" sz="1200" dirty="0" smtClean="0">
                <a:latin typeface="Arial"/>
                <a:cs typeface="Arial"/>
              </a:rPr>
              <a:t>Door Family</a:t>
            </a:r>
            <a:br>
              <a:rPr lang="en-US" sz="1200" dirty="0" smtClean="0">
                <a:latin typeface="Arial"/>
                <a:cs typeface="Arial"/>
              </a:rPr>
            </a:br>
            <a:r>
              <a:rPr lang="en-US" sz="1200" dirty="0" smtClean="0">
                <a:latin typeface="Arial"/>
                <a:cs typeface="Arial"/>
              </a:rPr>
              <a:t> Door / Glass Description</a:t>
            </a:r>
          </a:p>
          <a:p>
            <a:pPr algn="ctr"/>
            <a:r>
              <a:rPr lang="en-US" sz="1200" dirty="0" smtClean="0">
                <a:latin typeface="Arial"/>
                <a:cs typeface="Arial"/>
              </a:rPr>
              <a:t>Caming</a:t>
            </a:r>
          </a:p>
          <a:p>
            <a:pPr algn="ctr">
              <a:spcBef>
                <a:spcPts val="300"/>
              </a:spcBef>
            </a:pPr>
            <a:r>
              <a:rPr lang="en-US" sz="1200" dirty="0" smtClean="0">
                <a:latin typeface="Arial"/>
                <a:cs typeface="Arial"/>
              </a:rPr>
              <a:t>6'8" / 8'0" Door – Style #</a:t>
            </a:r>
            <a:endParaRPr lang="en-US" sz="1200" dirty="0">
              <a:latin typeface="Arial"/>
              <a:cs typeface="Arial"/>
            </a:endParaRPr>
          </a:p>
        </p:txBody>
      </p:sp>
      <p:sp>
        <p:nvSpPr>
          <p:cNvPr id="30" name="Rectangle 29"/>
          <p:cNvSpPr/>
          <p:nvPr/>
        </p:nvSpPr>
        <p:spPr>
          <a:xfrm>
            <a:off x="1824702" y="2947595"/>
            <a:ext cx="1298619" cy="288582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2" name="Rectangle 31"/>
          <p:cNvSpPr/>
          <p:nvPr/>
        </p:nvSpPr>
        <p:spPr>
          <a:xfrm>
            <a:off x="1823391" y="2366642"/>
            <a:ext cx="1300042" cy="3466774"/>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34" name="Rectangle 33"/>
          <p:cNvSpPr/>
          <p:nvPr/>
        </p:nvSpPr>
        <p:spPr>
          <a:xfrm>
            <a:off x="4427500" y="2947595"/>
            <a:ext cx="1298619" cy="288582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5" name="Rectangle 34"/>
          <p:cNvSpPr/>
          <p:nvPr/>
        </p:nvSpPr>
        <p:spPr>
          <a:xfrm>
            <a:off x="4426189" y="2366642"/>
            <a:ext cx="1300042" cy="3466774"/>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36" name="Rectangle 35"/>
          <p:cNvSpPr/>
          <p:nvPr/>
        </p:nvSpPr>
        <p:spPr>
          <a:xfrm>
            <a:off x="7044833" y="2947595"/>
            <a:ext cx="1298619" cy="288582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7" name="Rectangle 36"/>
          <p:cNvSpPr/>
          <p:nvPr/>
        </p:nvSpPr>
        <p:spPr>
          <a:xfrm>
            <a:off x="7043522" y="2366642"/>
            <a:ext cx="1300042" cy="3466774"/>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7"/>
            <a:ext cx="1955883" cy="458647"/>
          </a:xfrm>
          <a:prstGeom prst="rect">
            <a:avLst/>
          </a:prstGeom>
        </p:spPr>
      </p:pic>
      <p:sp>
        <p:nvSpPr>
          <p:cNvPr id="22" name="TextBox 21"/>
          <p:cNvSpPr txBox="1"/>
          <p:nvPr/>
        </p:nvSpPr>
        <p:spPr>
          <a:xfrm>
            <a:off x="973885" y="285671"/>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23" name="TextBox 22"/>
          <p:cNvSpPr txBox="1"/>
          <p:nvPr/>
        </p:nvSpPr>
        <p:spPr>
          <a:xfrm>
            <a:off x="1970473" y="1084772"/>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Headline</a:t>
            </a:r>
            <a:endParaRPr lang="en-US" sz="2000" baseline="0" dirty="0">
              <a:solidFill>
                <a:schemeClr val="bg1"/>
              </a:solidFill>
              <a:latin typeface="Arial"/>
            </a:endParaRPr>
          </a:p>
        </p:txBody>
      </p:sp>
      <p:sp>
        <p:nvSpPr>
          <p:cNvPr id="21" name="Rectangle 20"/>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26" name="Rectangle 25"/>
          <p:cNvSpPr/>
          <p:nvPr/>
        </p:nvSpPr>
        <p:spPr>
          <a:xfrm>
            <a:off x="0" y="7149925"/>
            <a:ext cx="10058400"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pic>
        <p:nvPicPr>
          <p:cNvPr id="28" name="Picture 27" descr="ENE_prt_h_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878" y="7208700"/>
            <a:ext cx="744649" cy="302575"/>
          </a:xfrm>
          <a:prstGeom prst="rect">
            <a:avLst/>
          </a:prstGeom>
        </p:spPr>
      </p:pic>
      <p:sp>
        <p:nvSpPr>
          <p:cNvPr id="40" name="TextBox 39"/>
          <p:cNvSpPr txBox="1"/>
          <p:nvPr/>
        </p:nvSpPr>
        <p:spPr>
          <a:xfrm>
            <a:off x="8273622" y="7461628"/>
            <a:ext cx="713357" cy="192360"/>
          </a:xfrm>
          <a:prstGeom prst="rect">
            <a:avLst/>
          </a:prstGeom>
          <a:noFill/>
        </p:spPr>
        <p:txBody>
          <a:bodyPr wrap="square" rtlCol="0">
            <a:spAutoFit/>
          </a:bodyPr>
          <a:lstStyle/>
          <a:p>
            <a:pPr algn="ctr"/>
            <a:r>
              <a:rPr lang="en-US" sz="650" dirty="0" smtClean="0">
                <a:latin typeface="Arial" panose="020B0604020202020204" pitchFamily="34" charset="0"/>
                <a:cs typeface="Arial" panose="020B0604020202020204" pitchFamily="34" charset="0"/>
              </a:rPr>
              <a:t>Fiberglass</a:t>
            </a:r>
            <a:endParaRPr lang="en-US" sz="650" dirty="0">
              <a:latin typeface="Arial" panose="020B0604020202020204" pitchFamily="34" charset="0"/>
              <a:cs typeface="Arial" panose="020B0604020202020204" pitchFamily="34" charset="0"/>
            </a:endParaRPr>
          </a:p>
        </p:txBody>
      </p:sp>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622" y="7211971"/>
            <a:ext cx="713357" cy="288549"/>
          </a:xfrm>
          <a:prstGeom prst="rect">
            <a:avLst/>
          </a:prstGeom>
        </p:spPr>
      </p:pic>
      <p:sp>
        <p:nvSpPr>
          <p:cNvPr id="42" name="TextBox 41"/>
          <p:cNvSpPr txBox="1"/>
          <p:nvPr/>
        </p:nvSpPr>
        <p:spPr>
          <a:xfrm>
            <a:off x="78057" y="7157158"/>
            <a:ext cx="7991475" cy="492443"/>
          </a:xfrm>
          <a:prstGeom prst="rect">
            <a:avLst/>
          </a:prstGeom>
          <a:noFill/>
        </p:spPr>
        <p:txBody>
          <a:bodyPr wrap="square" rtlCol="0">
            <a:spAutoFit/>
          </a:bodyPr>
          <a:lstStyle/>
          <a:p>
            <a:r>
              <a:rPr lang="en-US" sz="650" dirty="0" smtClean="0">
                <a:latin typeface="Arial"/>
                <a:cs typeface="Arial"/>
              </a:rPr>
              <a:t>Note: Product images show exterior side of door. Colors may vary from an actual application due to fluctuations in finishing. Glass privacy ratings may be more or less than indicated, based on glass design and size of glass. Glass designs may differ from depiction due to handcrafting and size of glass. See your Therma-Tru seller or visit www.thermatru.com for details on limited warranties and exclusions, glass privacy ratings and designs, and ENERGY STAR</a:t>
            </a:r>
            <a:r>
              <a:rPr lang="en-US" sz="650" baseline="30000" dirty="0" smtClean="0">
                <a:latin typeface="Arial"/>
                <a:cs typeface="Arial"/>
              </a:rPr>
              <a:t>®</a:t>
            </a:r>
            <a:r>
              <a:rPr lang="en-US" sz="650" dirty="0" smtClean="0">
                <a:latin typeface="Arial"/>
                <a:cs typeface="Arial"/>
              </a:rPr>
              <a:t>  qualified products</a:t>
            </a:r>
            <a:r>
              <a:rPr lang="en-US" sz="650" dirty="0">
                <a:latin typeface="Arial"/>
                <a:cs typeface="Arial"/>
              </a:rPr>
              <a:t>. </a:t>
            </a:r>
            <a:r>
              <a:rPr lang="en-US" sz="650" dirty="0" smtClean="0">
                <a:latin typeface="Arial"/>
                <a:cs typeface="Arial"/>
              </a:rPr>
              <a:t>©2017 </a:t>
            </a:r>
            <a:r>
              <a:rPr lang="en-US" sz="650" dirty="0">
                <a:latin typeface="Arial"/>
                <a:cs typeface="Arial"/>
              </a:rPr>
              <a:t>Therma-Tru Corp. All rights reserved. ENERGY STAR is a government program that helps consumers protect the environment through superior energy efficiency and is a registered trademark of the U.S. Department of Energy and the U.S. Environmental Protection Agency</a:t>
            </a:r>
            <a:r>
              <a:rPr lang="en-US" sz="650" dirty="0" smtClean="0">
                <a:latin typeface="Arial"/>
                <a:cs typeface="Arial"/>
              </a:rPr>
              <a:t>.</a:t>
            </a:r>
            <a:endParaRPr lang="en-US" sz="650" dirty="0">
              <a:latin typeface="Arial"/>
              <a:cs typeface="Arial"/>
            </a:endParaRPr>
          </a:p>
        </p:txBody>
      </p:sp>
      <p:sp>
        <p:nvSpPr>
          <p:cNvPr id="43" name="Text Placeholder 1"/>
          <p:cNvSpPr>
            <a:spLocks noGrp="1"/>
          </p:cNvSpPr>
          <p:nvPr>
            <p:ph type="body" idx="1"/>
          </p:nvPr>
        </p:nvSpPr>
        <p:spPr>
          <a:xfrm>
            <a:off x="977024" y="1801384"/>
            <a:ext cx="8338826" cy="290695"/>
          </a:xfrm>
        </p:spPr>
        <p:txBody>
          <a:bodyPr>
            <a:noAutofit/>
          </a:bodyPr>
          <a:lstStyle/>
          <a:p>
            <a:r>
              <a:rPr lang="en-US" sz="2000" dirty="0" smtClean="0">
                <a:solidFill>
                  <a:srgbClr val="ED1C24"/>
                </a:solidFill>
              </a:rPr>
              <a:t>Subhead</a:t>
            </a:r>
            <a:endParaRPr lang="en-US" sz="2000" dirty="0">
              <a:solidFill>
                <a:srgbClr val="ED1C24"/>
              </a:solidFill>
            </a:endParaRPr>
          </a:p>
        </p:txBody>
      </p:sp>
    </p:spTree>
    <p:extLst>
      <p:ext uri="{BB962C8B-B14F-4D97-AF65-F5344CB8AC3E}">
        <p14:creationId xmlns:p14="http://schemas.microsoft.com/office/powerpoint/2010/main" val="192127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6624162" y="6170439"/>
            <a:ext cx="2251215" cy="638176"/>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24" name="Rectangle 23"/>
          <p:cNvSpPr/>
          <p:nvPr/>
        </p:nvSpPr>
        <p:spPr>
          <a:xfrm>
            <a:off x="7438921" y="4917317"/>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25" name="Rectangle 24"/>
          <p:cNvSpPr/>
          <p:nvPr/>
        </p:nvSpPr>
        <p:spPr>
          <a:xfrm>
            <a:off x="7437609" y="4662534"/>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41" name="TextBox 40"/>
          <p:cNvSpPr txBox="1"/>
          <p:nvPr/>
        </p:nvSpPr>
        <p:spPr>
          <a:xfrm>
            <a:off x="6632939" y="3703887"/>
            <a:ext cx="2251215" cy="676383"/>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42" name="Rectangle 41"/>
          <p:cNvSpPr/>
          <p:nvPr/>
        </p:nvSpPr>
        <p:spPr>
          <a:xfrm>
            <a:off x="7447698" y="2450766"/>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43" name="Rectangle 42"/>
          <p:cNvSpPr/>
          <p:nvPr/>
        </p:nvSpPr>
        <p:spPr>
          <a:xfrm>
            <a:off x="7446386" y="2195983"/>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44" name="TextBox 43"/>
          <p:cNvSpPr txBox="1"/>
          <p:nvPr/>
        </p:nvSpPr>
        <p:spPr>
          <a:xfrm>
            <a:off x="1226774" y="6170439"/>
            <a:ext cx="2251215" cy="638175"/>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45" name="Rectangle 44"/>
          <p:cNvSpPr/>
          <p:nvPr/>
        </p:nvSpPr>
        <p:spPr>
          <a:xfrm>
            <a:off x="2041533" y="4917318"/>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46" name="Rectangle 45"/>
          <p:cNvSpPr/>
          <p:nvPr/>
        </p:nvSpPr>
        <p:spPr>
          <a:xfrm>
            <a:off x="2040221" y="4662535"/>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47" name="TextBox 46"/>
          <p:cNvSpPr txBox="1"/>
          <p:nvPr/>
        </p:nvSpPr>
        <p:spPr>
          <a:xfrm>
            <a:off x="1225462" y="3703889"/>
            <a:ext cx="2251215" cy="676382"/>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48" name="Rectangle 47"/>
          <p:cNvSpPr/>
          <p:nvPr/>
        </p:nvSpPr>
        <p:spPr>
          <a:xfrm>
            <a:off x="2040221" y="2450767"/>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49" name="Rectangle 48"/>
          <p:cNvSpPr/>
          <p:nvPr/>
        </p:nvSpPr>
        <p:spPr>
          <a:xfrm>
            <a:off x="2038909" y="2195984"/>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50" name="TextBox 49"/>
          <p:cNvSpPr txBox="1"/>
          <p:nvPr/>
        </p:nvSpPr>
        <p:spPr>
          <a:xfrm>
            <a:off x="3941922" y="3703889"/>
            <a:ext cx="2251215" cy="676381"/>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51" name="Rectangle 50"/>
          <p:cNvSpPr/>
          <p:nvPr/>
        </p:nvSpPr>
        <p:spPr>
          <a:xfrm>
            <a:off x="4756681" y="2450768"/>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52" name="Rectangle 51"/>
          <p:cNvSpPr/>
          <p:nvPr/>
        </p:nvSpPr>
        <p:spPr>
          <a:xfrm>
            <a:off x="4755369" y="2195985"/>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53" name="TextBox 52"/>
          <p:cNvSpPr txBox="1"/>
          <p:nvPr/>
        </p:nvSpPr>
        <p:spPr>
          <a:xfrm>
            <a:off x="3941922" y="6157949"/>
            <a:ext cx="2251215" cy="650666"/>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54" name="Rectangle 53"/>
          <p:cNvSpPr/>
          <p:nvPr/>
        </p:nvSpPr>
        <p:spPr>
          <a:xfrm>
            <a:off x="4756681" y="4904827"/>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55" name="Rectangle 54"/>
          <p:cNvSpPr/>
          <p:nvPr/>
        </p:nvSpPr>
        <p:spPr>
          <a:xfrm>
            <a:off x="4755369" y="4650044"/>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7"/>
            <a:ext cx="1955883" cy="458647"/>
          </a:xfrm>
          <a:prstGeom prst="rect">
            <a:avLst/>
          </a:prstGeom>
        </p:spPr>
      </p:pic>
      <p:sp>
        <p:nvSpPr>
          <p:cNvPr id="30" name="TextBox 29"/>
          <p:cNvSpPr txBox="1"/>
          <p:nvPr/>
        </p:nvSpPr>
        <p:spPr>
          <a:xfrm>
            <a:off x="973885" y="285671"/>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31" name="TextBox 30"/>
          <p:cNvSpPr txBox="1"/>
          <p:nvPr/>
        </p:nvSpPr>
        <p:spPr>
          <a:xfrm>
            <a:off x="1970473" y="1084772"/>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Headline</a:t>
            </a:r>
            <a:endParaRPr lang="en-US" sz="2000" baseline="0" dirty="0">
              <a:solidFill>
                <a:schemeClr val="bg1"/>
              </a:solidFill>
              <a:latin typeface="Arial"/>
            </a:endParaRPr>
          </a:p>
        </p:txBody>
      </p:sp>
      <p:sp>
        <p:nvSpPr>
          <p:cNvPr id="32" name="Rectangle 31"/>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33" name="Rectangle 32"/>
          <p:cNvSpPr/>
          <p:nvPr/>
        </p:nvSpPr>
        <p:spPr>
          <a:xfrm>
            <a:off x="0" y="7149925"/>
            <a:ext cx="10058400"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pic>
        <p:nvPicPr>
          <p:cNvPr id="34" name="Picture 33" descr="ENE_prt_h_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878" y="7208700"/>
            <a:ext cx="744649" cy="302575"/>
          </a:xfrm>
          <a:prstGeom prst="rect">
            <a:avLst/>
          </a:prstGeom>
        </p:spPr>
      </p:pic>
      <p:sp>
        <p:nvSpPr>
          <p:cNvPr id="35" name="TextBox 34"/>
          <p:cNvSpPr txBox="1"/>
          <p:nvPr/>
        </p:nvSpPr>
        <p:spPr>
          <a:xfrm>
            <a:off x="8273622" y="7461628"/>
            <a:ext cx="713357" cy="192360"/>
          </a:xfrm>
          <a:prstGeom prst="rect">
            <a:avLst/>
          </a:prstGeom>
          <a:noFill/>
        </p:spPr>
        <p:txBody>
          <a:bodyPr wrap="square" rtlCol="0">
            <a:spAutoFit/>
          </a:bodyPr>
          <a:lstStyle/>
          <a:p>
            <a:pPr algn="ctr"/>
            <a:r>
              <a:rPr lang="en-US" sz="650" dirty="0" smtClean="0">
                <a:latin typeface="Arial" panose="020B0604020202020204" pitchFamily="34" charset="0"/>
                <a:cs typeface="Arial" panose="020B0604020202020204" pitchFamily="34" charset="0"/>
              </a:rPr>
              <a:t>Fiberglass</a:t>
            </a:r>
            <a:endParaRPr lang="en-US" sz="650" dirty="0">
              <a:latin typeface="Arial" panose="020B0604020202020204" pitchFamily="34" charset="0"/>
              <a:cs typeface="Arial" panose="020B0604020202020204" pitchFamily="34" charset="0"/>
            </a:endParaRPr>
          </a:p>
        </p:txBody>
      </p:sp>
      <p:pic>
        <p:nvPicPr>
          <p:cNvPr id="36" name="Pictur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622" y="7211971"/>
            <a:ext cx="713357" cy="288549"/>
          </a:xfrm>
          <a:prstGeom prst="rect">
            <a:avLst/>
          </a:prstGeom>
        </p:spPr>
      </p:pic>
      <p:sp>
        <p:nvSpPr>
          <p:cNvPr id="37" name="TextBox 36"/>
          <p:cNvSpPr txBox="1"/>
          <p:nvPr/>
        </p:nvSpPr>
        <p:spPr>
          <a:xfrm>
            <a:off x="78057" y="7157158"/>
            <a:ext cx="7991475" cy="492443"/>
          </a:xfrm>
          <a:prstGeom prst="rect">
            <a:avLst/>
          </a:prstGeom>
          <a:noFill/>
        </p:spPr>
        <p:txBody>
          <a:bodyPr wrap="square" rtlCol="0">
            <a:spAutoFit/>
          </a:bodyPr>
          <a:lstStyle/>
          <a:p>
            <a:r>
              <a:rPr lang="en-US" sz="650" dirty="0" smtClean="0">
                <a:latin typeface="Arial"/>
                <a:cs typeface="Arial"/>
              </a:rPr>
              <a:t>Note: Product images show exterior side of door. Colors may vary from an actual application due to fluctuations in finishing. Glass privacy ratings may be more or less than indicated, based on glass design and size of glass. Glass designs may differ from depiction due to handcrafting and size of glass. See your Therma-Tru seller or visit www.thermatru.com for details on limited warranties and exclusions, glass privacy ratings and designs, and ENERGY STAR</a:t>
            </a:r>
            <a:r>
              <a:rPr lang="en-US" sz="650" baseline="30000" dirty="0" smtClean="0">
                <a:latin typeface="Arial"/>
                <a:cs typeface="Arial"/>
              </a:rPr>
              <a:t>®</a:t>
            </a:r>
            <a:r>
              <a:rPr lang="en-US" sz="650" dirty="0" smtClean="0">
                <a:latin typeface="Arial"/>
                <a:cs typeface="Arial"/>
              </a:rPr>
              <a:t>  qualified products</a:t>
            </a:r>
            <a:r>
              <a:rPr lang="en-US" sz="650" dirty="0">
                <a:latin typeface="Arial"/>
                <a:cs typeface="Arial"/>
              </a:rPr>
              <a:t>. </a:t>
            </a:r>
            <a:r>
              <a:rPr lang="en-US" sz="650" dirty="0" smtClean="0">
                <a:latin typeface="Arial"/>
                <a:cs typeface="Arial"/>
              </a:rPr>
              <a:t>©2017 </a:t>
            </a:r>
            <a:r>
              <a:rPr lang="en-US" sz="650" dirty="0">
                <a:latin typeface="Arial"/>
                <a:cs typeface="Arial"/>
              </a:rPr>
              <a:t>Therma-Tru Corp. All rights reserved. ENERGY STAR is a government program that helps consumers protect the environment through superior energy efficiency and is a registered trademark of the U.S. Department of Energy and the U.S. Environmental Protection Agency</a:t>
            </a:r>
            <a:r>
              <a:rPr lang="en-US" sz="650" dirty="0" smtClean="0">
                <a:latin typeface="Arial"/>
                <a:cs typeface="Arial"/>
              </a:rPr>
              <a:t>.</a:t>
            </a:r>
            <a:endParaRPr lang="en-US" sz="650" dirty="0">
              <a:latin typeface="Arial"/>
              <a:cs typeface="Arial"/>
            </a:endParaRPr>
          </a:p>
        </p:txBody>
      </p:sp>
      <p:sp>
        <p:nvSpPr>
          <p:cNvPr id="38" name="Text Placeholder 1"/>
          <p:cNvSpPr>
            <a:spLocks noGrp="1"/>
          </p:cNvSpPr>
          <p:nvPr>
            <p:ph type="body" idx="1"/>
          </p:nvPr>
        </p:nvSpPr>
        <p:spPr>
          <a:xfrm>
            <a:off x="977024" y="1801384"/>
            <a:ext cx="8338826" cy="290695"/>
          </a:xfrm>
        </p:spPr>
        <p:txBody>
          <a:bodyPr>
            <a:noAutofit/>
          </a:bodyPr>
          <a:lstStyle/>
          <a:p>
            <a:r>
              <a:rPr lang="en-US" sz="2000" dirty="0" smtClean="0">
                <a:solidFill>
                  <a:srgbClr val="ED1C24"/>
                </a:solidFill>
              </a:rPr>
              <a:t>Subhead</a:t>
            </a:r>
            <a:endParaRPr lang="en-US" sz="2000" dirty="0">
              <a:solidFill>
                <a:srgbClr val="ED1C24"/>
              </a:solidFill>
            </a:endParaRPr>
          </a:p>
        </p:txBody>
      </p:sp>
    </p:spTree>
    <p:extLst>
      <p:ext uri="{BB962C8B-B14F-4D97-AF65-F5344CB8AC3E}">
        <p14:creationId xmlns:p14="http://schemas.microsoft.com/office/powerpoint/2010/main" val="3616149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77024" y="1801384"/>
            <a:ext cx="8338826" cy="290695"/>
          </a:xfrm>
        </p:spPr>
        <p:txBody>
          <a:bodyPr>
            <a:noAutofit/>
          </a:bodyPr>
          <a:lstStyle/>
          <a:p>
            <a:r>
              <a:rPr lang="en-US" sz="2000" dirty="0" smtClean="0">
                <a:solidFill>
                  <a:srgbClr val="808285"/>
                </a:solidFill>
              </a:rPr>
              <a:t>Subhead</a:t>
            </a:r>
            <a:endParaRPr lang="en-US" sz="2000" dirty="0">
              <a:solidFill>
                <a:srgbClr val="808285"/>
              </a:solidFill>
            </a:endParaRPr>
          </a:p>
        </p:txBody>
      </p:sp>
      <p:sp>
        <p:nvSpPr>
          <p:cNvPr id="13" name="Rectangle 12"/>
          <p:cNvSpPr/>
          <p:nvPr/>
        </p:nvSpPr>
        <p:spPr>
          <a:xfrm>
            <a:off x="0" y="1003300"/>
            <a:ext cx="10058400" cy="704106"/>
          </a:xfrm>
          <a:prstGeom prst="rect">
            <a:avLst/>
          </a:prstGeom>
          <a:solidFill>
            <a:srgbClr val="E26F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F22E5"/>
              </a:solidFill>
            </a:endParaRPr>
          </a:p>
        </p:txBody>
      </p:sp>
      <p:sp>
        <p:nvSpPr>
          <p:cNvPr id="14" name="TextBox 13"/>
          <p:cNvSpPr txBox="1"/>
          <p:nvPr/>
        </p:nvSpPr>
        <p:spPr>
          <a:xfrm>
            <a:off x="1000982" y="1118112"/>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Classic-Craft</a:t>
            </a:r>
            <a:r>
              <a:rPr lang="en-US" sz="1200" baseline="-7000" dirty="0" smtClean="0">
                <a:solidFill>
                  <a:prstClr val="white"/>
                </a:solidFill>
                <a:latin typeface="Arial"/>
              </a:rPr>
              <a:t>®</a:t>
            </a:r>
            <a:r>
              <a:rPr lang="en-US" sz="2000" baseline="0" dirty="0" smtClean="0">
                <a:solidFill>
                  <a:schemeClr val="bg1"/>
                </a:solidFill>
                <a:latin typeface="Arial"/>
              </a:rPr>
              <a:t> Collection</a:t>
            </a:r>
            <a:endParaRPr lang="en-US" sz="2000" baseline="0" dirty="0">
              <a:solidFill>
                <a:schemeClr val="bg1"/>
              </a:solidFill>
              <a:latin typeface="Arial"/>
            </a:endParaRPr>
          </a:p>
        </p:txBody>
      </p:sp>
      <p:sp>
        <p:nvSpPr>
          <p:cNvPr id="23" name="TextBox 22"/>
          <p:cNvSpPr txBox="1"/>
          <p:nvPr/>
        </p:nvSpPr>
        <p:spPr>
          <a:xfrm>
            <a:off x="3115328" y="5870050"/>
            <a:ext cx="3758914" cy="488910"/>
          </a:xfrm>
          <a:prstGeom prst="rect">
            <a:avLst/>
          </a:prstGeom>
          <a:noFill/>
        </p:spPr>
        <p:txBody>
          <a:bodyPr wrap="square" rtlCol="0">
            <a:noAutofit/>
          </a:bodyPr>
          <a:lstStyle/>
          <a:p>
            <a:pPr algn="ctr"/>
            <a:r>
              <a:rPr lang="en-US" sz="1400" dirty="0" smtClean="0">
                <a:latin typeface="Arial"/>
                <a:cs typeface="Arial"/>
              </a:rPr>
              <a:t>Door Family</a:t>
            </a:r>
            <a:br>
              <a:rPr lang="en-US" sz="1400" dirty="0" smtClean="0">
                <a:latin typeface="Arial"/>
                <a:cs typeface="Arial"/>
              </a:rPr>
            </a:br>
            <a:r>
              <a:rPr lang="en-US" sz="1400" dirty="0" smtClean="0">
                <a:latin typeface="Arial"/>
                <a:cs typeface="Arial"/>
              </a:rPr>
              <a:t> Door / Glass Description</a:t>
            </a:r>
          </a:p>
          <a:p>
            <a:pPr algn="ctr"/>
            <a:r>
              <a:rPr lang="en-US" sz="1400" dirty="0" smtClean="0">
                <a:latin typeface="Arial"/>
                <a:cs typeface="Arial"/>
              </a:rPr>
              <a:t>Caming</a:t>
            </a:r>
          </a:p>
          <a:p>
            <a:pPr algn="ctr">
              <a:spcBef>
                <a:spcPts val="300"/>
              </a:spcBef>
            </a:pPr>
            <a:r>
              <a:rPr lang="en-US" sz="1400" dirty="0" smtClean="0">
                <a:latin typeface="Arial"/>
                <a:cs typeface="Arial"/>
              </a:rPr>
              <a:t>6'8" / 8'0" Door – Style #</a:t>
            </a:r>
            <a:endParaRPr lang="en-US" sz="1400" dirty="0">
              <a:latin typeface="Arial"/>
              <a:cs typeface="Arial"/>
            </a:endParaRPr>
          </a:p>
        </p:txBody>
      </p:sp>
      <p:sp>
        <p:nvSpPr>
          <p:cNvPr id="24" name="Rectangle 23"/>
          <p:cNvSpPr/>
          <p:nvPr/>
        </p:nvSpPr>
        <p:spPr>
          <a:xfrm>
            <a:off x="4265765" y="2749537"/>
            <a:ext cx="1387745" cy="3083879"/>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25" name="Rectangle 24"/>
          <p:cNvSpPr/>
          <p:nvPr/>
        </p:nvSpPr>
        <p:spPr>
          <a:xfrm>
            <a:off x="4264453" y="2128713"/>
            <a:ext cx="1389265" cy="3704703"/>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4" name="TextBox 3"/>
          <p:cNvSpPr txBox="1"/>
          <p:nvPr/>
        </p:nvSpPr>
        <p:spPr>
          <a:xfrm>
            <a:off x="8901603" y="611444"/>
            <a:ext cx="184666" cy="369332"/>
          </a:xfrm>
          <a:prstGeom prst="rect">
            <a:avLst/>
          </a:prstGeom>
          <a:noFill/>
        </p:spPr>
        <p:txBody>
          <a:bodyPr wrap="none" rtlCol="0">
            <a:spAutoFit/>
          </a:bodyPr>
          <a:lstStyle/>
          <a:p>
            <a:endParaRPr lang="en-US" dirty="0"/>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7"/>
            <a:ext cx="1955883" cy="458647"/>
          </a:xfrm>
          <a:prstGeom prst="rect">
            <a:avLst/>
          </a:prstGeom>
        </p:spPr>
      </p:pic>
      <p:sp>
        <p:nvSpPr>
          <p:cNvPr id="22" name="TextBox 21"/>
          <p:cNvSpPr txBox="1"/>
          <p:nvPr/>
        </p:nvSpPr>
        <p:spPr>
          <a:xfrm>
            <a:off x="973885" y="285671"/>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27" name="Rectangle 26"/>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28" name="Rectangle 27"/>
          <p:cNvSpPr/>
          <p:nvPr/>
        </p:nvSpPr>
        <p:spPr>
          <a:xfrm>
            <a:off x="0" y="7149925"/>
            <a:ext cx="10058400"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pic>
        <p:nvPicPr>
          <p:cNvPr id="29" name="Picture 28" descr="ENE_prt_h_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878" y="7208700"/>
            <a:ext cx="744649" cy="302575"/>
          </a:xfrm>
          <a:prstGeom prst="rect">
            <a:avLst/>
          </a:prstGeom>
        </p:spPr>
      </p:pic>
      <p:sp>
        <p:nvSpPr>
          <p:cNvPr id="30" name="TextBox 29"/>
          <p:cNvSpPr txBox="1"/>
          <p:nvPr/>
        </p:nvSpPr>
        <p:spPr>
          <a:xfrm>
            <a:off x="8273622" y="7461628"/>
            <a:ext cx="713357" cy="192360"/>
          </a:xfrm>
          <a:prstGeom prst="rect">
            <a:avLst/>
          </a:prstGeom>
          <a:noFill/>
        </p:spPr>
        <p:txBody>
          <a:bodyPr wrap="square" rtlCol="0">
            <a:spAutoFit/>
          </a:bodyPr>
          <a:lstStyle/>
          <a:p>
            <a:pPr algn="ctr"/>
            <a:r>
              <a:rPr lang="en-US" sz="650" dirty="0" smtClean="0">
                <a:latin typeface="Arial" panose="020B0604020202020204" pitchFamily="34" charset="0"/>
                <a:cs typeface="Arial" panose="020B0604020202020204" pitchFamily="34" charset="0"/>
              </a:rPr>
              <a:t>Fiberglass</a:t>
            </a:r>
            <a:endParaRPr lang="en-US" sz="650" dirty="0">
              <a:latin typeface="Arial" panose="020B0604020202020204" pitchFamily="34" charset="0"/>
              <a:cs typeface="Arial" panose="020B0604020202020204" pitchFamily="34" charset="0"/>
            </a:endParaRPr>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622" y="7211971"/>
            <a:ext cx="713357" cy="288549"/>
          </a:xfrm>
          <a:prstGeom prst="rect">
            <a:avLst/>
          </a:prstGeom>
        </p:spPr>
      </p:pic>
      <p:sp>
        <p:nvSpPr>
          <p:cNvPr id="32" name="TextBox 31"/>
          <p:cNvSpPr txBox="1"/>
          <p:nvPr/>
        </p:nvSpPr>
        <p:spPr>
          <a:xfrm>
            <a:off x="78057" y="7157158"/>
            <a:ext cx="7991475" cy="492443"/>
          </a:xfrm>
          <a:prstGeom prst="rect">
            <a:avLst/>
          </a:prstGeom>
          <a:noFill/>
        </p:spPr>
        <p:txBody>
          <a:bodyPr wrap="square" rtlCol="0">
            <a:spAutoFit/>
          </a:bodyPr>
          <a:lstStyle/>
          <a:p>
            <a:r>
              <a:rPr lang="en-US" sz="650" dirty="0" smtClean="0">
                <a:latin typeface="Arial"/>
                <a:cs typeface="Arial"/>
              </a:rPr>
              <a:t>Note: Product images show exterior side of door. Colors may vary from an actual application due to fluctuations in finishing. Glass privacy ratings may be more or less than indicated, based on glass design and size of glass. Glass designs may differ from depiction due to handcrafting and size of glass. See your Therma-Tru seller or visit www.thermatru.com for details on limited warranties and exclusions, glass privacy ratings and designs, and ENERGY STAR</a:t>
            </a:r>
            <a:r>
              <a:rPr lang="en-US" sz="650" baseline="30000" dirty="0" smtClean="0">
                <a:latin typeface="Arial"/>
                <a:cs typeface="Arial"/>
              </a:rPr>
              <a:t>®</a:t>
            </a:r>
            <a:r>
              <a:rPr lang="en-US" sz="650" dirty="0" smtClean="0">
                <a:latin typeface="Arial"/>
                <a:cs typeface="Arial"/>
              </a:rPr>
              <a:t>  qualified products</a:t>
            </a:r>
            <a:r>
              <a:rPr lang="en-US" sz="650" dirty="0">
                <a:latin typeface="Arial"/>
                <a:cs typeface="Arial"/>
              </a:rPr>
              <a:t>. </a:t>
            </a:r>
            <a:r>
              <a:rPr lang="en-US" sz="650" dirty="0" smtClean="0">
                <a:latin typeface="Arial"/>
                <a:cs typeface="Arial"/>
              </a:rPr>
              <a:t>©2017 </a:t>
            </a:r>
            <a:r>
              <a:rPr lang="en-US" sz="650" dirty="0">
                <a:latin typeface="Arial"/>
                <a:cs typeface="Arial"/>
              </a:rPr>
              <a:t>Therma-Tru Corp. All rights reserved. ENERGY STAR is a government program that helps consumers protect the environment through superior energy efficiency and is a registered trademark of the U.S. Department of Energy and the U.S. Environmental Protection Agency</a:t>
            </a:r>
            <a:r>
              <a:rPr lang="en-US" sz="650" dirty="0" smtClean="0">
                <a:latin typeface="Arial"/>
                <a:cs typeface="Arial"/>
              </a:rPr>
              <a:t>.</a:t>
            </a:r>
            <a:endParaRPr lang="en-US" sz="650" dirty="0">
              <a:latin typeface="Arial"/>
              <a:cs typeface="Arial"/>
            </a:endParaRPr>
          </a:p>
        </p:txBody>
      </p:sp>
    </p:spTree>
    <p:extLst>
      <p:ext uri="{BB962C8B-B14F-4D97-AF65-F5344CB8AC3E}">
        <p14:creationId xmlns:p14="http://schemas.microsoft.com/office/powerpoint/2010/main" val="4022402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003300"/>
            <a:ext cx="10058400" cy="704106"/>
          </a:xfrm>
          <a:prstGeom prst="rect">
            <a:avLst/>
          </a:prstGeom>
          <a:solidFill>
            <a:srgbClr val="E26F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F22E5"/>
              </a:solidFill>
            </a:endParaRPr>
          </a:p>
        </p:txBody>
      </p:sp>
      <p:sp>
        <p:nvSpPr>
          <p:cNvPr id="14" name="TextBox 13"/>
          <p:cNvSpPr txBox="1"/>
          <p:nvPr/>
        </p:nvSpPr>
        <p:spPr>
          <a:xfrm>
            <a:off x="1000982" y="1118112"/>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Classic-Craft</a:t>
            </a:r>
            <a:r>
              <a:rPr lang="en-US" sz="1200" baseline="-7000" dirty="0" smtClean="0">
                <a:solidFill>
                  <a:prstClr val="white"/>
                </a:solidFill>
                <a:latin typeface="Arial"/>
              </a:rPr>
              <a:t>®</a:t>
            </a:r>
            <a:r>
              <a:rPr lang="en-US" sz="2000" baseline="0" dirty="0" smtClean="0">
                <a:solidFill>
                  <a:schemeClr val="bg1"/>
                </a:solidFill>
                <a:latin typeface="Arial"/>
              </a:rPr>
              <a:t> Collection</a:t>
            </a:r>
            <a:endParaRPr lang="en-US" sz="2000" baseline="0" dirty="0">
              <a:solidFill>
                <a:schemeClr val="bg1"/>
              </a:solidFill>
              <a:latin typeface="Arial"/>
            </a:endParaRPr>
          </a:p>
        </p:txBody>
      </p:sp>
      <p:sp>
        <p:nvSpPr>
          <p:cNvPr id="26" name="TextBox 25"/>
          <p:cNvSpPr txBox="1"/>
          <p:nvPr/>
        </p:nvSpPr>
        <p:spPr>
          <a:xfrm>
            <a:off x="3185623" y="5870050"/>
            <a:ext cx="3758914" cy="488910"/>
          </a:xfrm>
          <a:prstGeom prst="rect">
            <a:avLst/>
          </a:prstGeom>
          <a:noFill/>
        </p:spPr>
        <p:txBody>
          <a:bodyPr wrap="square" rtlCol="0">
            <a:noAutofit/>
          </a:bodyPr>
          <a:lstStyle/>
          <a:p>
            <a:pPr algn="ctr"/>
            <a:r>
              <a:rPr lang="en-US" sz="1200" dirty="0" smtClean="0">
                <a:latin typeface="Arial"/>
                <a:cs typeface="Arial"/>
              </a:rPr>
              <a:t>Door Family</a:t>
            </a:r>
            <a:br>
              <a:rPr lang="en-US" sz="1200" dirty="0" smtClean="0">
                <a:latin typeface="Arial"/>
                <a:cs typeface="Arial"/>
              </a:rPr>
            </a:br>
            <a:r>
              <a:rPr lang="en-US" sz="1200" dirty="0" smtClean="0">
                <a:latin typeface="Arial"/>
                <a:cs typeface="Arial"/>
              </a:rPr>
              <a:t> Door / Glass Description</a:t>
            </a:r>
          </a:p>
          <a:p>
            <a:pPr algn="ctr"/>
            <a:r>
              <a:rPr lang="en-US" sz="1200" dirty="0" smtClean="0">
                <a:latin typeface="Arial"/>
                <a:cs typeface="Arial"/>
              </a:rPr>
              <a:t>Caming</a:t>
            </a:r>
          </a:p>
          <a:p>
            <a:pPr algn="ctr">
              <a:spcBef>
                <a:spcPts val="300"/>
              </a:spcBef>
            </a:pPr>
            <a:r>
              <a:rPr lang="en-US" sz="1200" dirty="0" smtClean="0">
                <a:latin typeface="Arial"/>
                <a:cs typeface="Arial"/>
              </a:rPr>
              <a:t>6'8" / 8'0" Door – Style #</a:t>
            </a:r>
            <a:endParaRPr lang="en-US" sz="1200" dirty="0">
              <a:latin typeface="Arial"/>
              <a:cs typeface="Arial"/>
            </a:endParaRPr>
          </a:p>
        </p:txBody>
      </p:sp>
      <p:sp>
        <p:nvSpPr>
          <p:cNvPr id="27" name="TextBox 26"/>
          <p:cNvSpPr txBox="1"/>
          <p:nvPr/>
        </p:nvSpPr>
        <p:spPr>
          <a:xfrm>
            <a:off x="5794627" y="5870050"/>
            <a:ext cx="3758914" cy="488910"/>
          </a:xfrm>
          <a:prstGeom prst="rect">
            <a:avLst/>
          </a:prstGeom>
          <a:noFill/>
        </p:spPr>
        <p:txBody>
          <a:bodyPr wrap="square" rtlCol="0">
            <a:noAutofit/>
          </a:bodyPr>
          <a:lstStyle/>
          <a:p>
            <a:pPr algn="ctr"/>
            <a:r>
              <a:rPr lang="en-US" sz="1200" dirty="0" smtClean="0">
                <a:latin typeface="Arial"/>
                <a:cs typeface="Arial"/>
              </a:rPr>
              <a:t>Door Family</a:t>
            </a:r>
            <a:br>
              <a:rPr lang="en-US" sz="1200" dirty="0" smtClean="0">
                <a:latin typeface="Arial"/>
                <a:cs typeface="Arial"/>
              </a:rPr>
            </a:br>
            <a:r>
              <a:rPr lang="en-US" sz="1200" dirty="0" smtClean="0">
                <a:latin typeface="Arial"/>
                <a:cs typeface="Arial"/>
              </a:rPr>
              <a:t> Door / Glass Description</a:t>
            </a:r>
          </a:p>
          <a:p>
            <a:pPr algn="ctr"/>
            <a:r>
              <a:rPr lang="en-US" sz="1200" dirty="0" smtClean="0">
                <a:latin typeface="Arial"/>
                <a:cs typeface="Arial"/>
              </a:rPr>
              <a:t>Caming</a:t>
            </a:r>
          </a:p>
          <a:p>
            <a:pPr algn="ctr">
              <a:spcBef>
                <a:spcPts val="300"/>
              </a:spcBef>
            </a:pPr>
            <a:r>
              <a:rPr lang="en-US" sz="1200" dirty="0" smtClean="0">
                <a:latin typeface="Arial"/>
                <a:cs typeface="Arial"/>
              </a:rPr>
              <a:t>6'8" / 8'0" Door – Style #</a:t>
            </a:r>
            <a:endParaRPr lang="en-US" sz="1200" dirty="0">
              <a:latin typeface="Arial"/>
              <a:cs typeface="Arial"/>
            </a:endParaRPr>
          </a:p>
        </p:txBody>
      </p:sp>
      <p:sp>
        <p:nvSpPr>
          <p:cNvPr id="30" name="TextBox 29"/>
          <p:cNvSpPr txBox="1"/>
          <p:nvPr/>
        </p:nvSpPr>
        <p:spPr>
          <a:xfrm>
            <a:off x="577146" y="5870050"/>
            <a:ext cx="3758914" cy="488910"/>
          </a:xfrm>
          <a:prstGeom prst="rect">
            <a:avLst/>
          </a:prstGeom>
          <a:noFill/>
        </p:spPr>
        <p:txBody>
          <a:bodyPr wrap="square" rtlCol="0">
            <a:noAutofit/>
          </a:bodyPr>
          <a:lstStyle/>
          <a:p>
            <a:pPr algn="ctr"/>
            <a:r>
              <a:rPr lang="en-US" sz="1200" dirty="0" smtClean="0">
                <a:latin typeface="Arial"/>
                <a:cs typeface="Arial"/>
              </a:rPr>
              <a:t>Door Family</a:t>
            </a:r>
            <a:br>
              <a:rPr lang="en-US" sz="1200" dirty="0" smtClean="0">
                <a:latin typeface="Arial"/>
                <a:cs typeface="Arial"/>
              </a:rPr>
            </a:br>
            <a:r>
              <a:rPr lang="en-US" sz="1200" dirty="0" smtClean="0">
                <a:latin typeface="Arial"/>
                <a:cs typeface="Arial"/>
              </a:rPr>
              <a:t> Door / Glass Description</a:t>
            </a:r>
          </a:p>
          <a:p>
            <a:pPr algn="ctr"/>
            <a:r>
              <a:rPr lang="en-US" sz="1200" dirty="0" smtClean="0">
                <a:latin typeface="Arial"/>
                <a:cs typeface="Arial"/>
              </a:rPr>
              <a:t>Caming</a:t>
            </a:r>
          </a:p>
          <a:p>
            <a:pPr algn="ctr">
              <a:spcBef>
                <a:spcPts val="300"/>
              </a:spcBef>
            </a:pPr>
            <a:r>
              <a:rPr lang="en-US" sz="1200" dirty="0" smtClean="0">
                <a:latin typeface="Arial"/>
                <a:cs typeface="Arial"/>
              </a:rPr>
              <a:t>6'8" / 8'0" Door – Style #</a:t>
            </a:r>
            <a:endParaRPr lang="en-US" sz="1200" dirty="0">
              <a:latin typeface="Arial"/>
              <a:cs typeface="Arial"/>
            </a:endParaRPr>
          </a:p>
        </p:txBody>
      </p:sp>
      <p:sp>
        <p:nvSpPr>
          <p:cNvPr id="32" name="Rectangle 31"/>
          <p:cNvSpPr/>
          <p:nvPr/>
        </p:nvSpPr>
        <p:spPr>
          <a:xfrm>
            <a:off x="1824702" y="2947595"/>
            <a:ext cx="1298619" cy="288582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4" name="Rectangle 33"/>
          <p:cNvSpPr/>
          <p:nvPr/>
        </p:nvSpPr>
        <p:spPr>
          <a:xfrm>
            <a:off x="1823391" y="2366642"/>
            <a:ext cx="1300042" cy="3466774"/>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35" name="Rectangle 34"/>
          <p:cNvSpPr/>
          <p:nvPr/>
        </p:nvSpPr>
        <p:spPr>
          <a:xfrm>
            <a:off x="4427500" y="2947595"/>
            <a:ext cx="1298619" cy="288582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6" name="Rectangle 35"/>
          <p:cNvSpPr/>
          <p:nvPr/>
        </p:nvSpPr>
        <p:spPr>
          <a:xfrm>
            <a:off x="4426189" y="2366642"/>
            <a:ext cx="1300042" cy="3466774"/>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37" name="Rectangle 36"/>
          <p:cNvSpPr/>
          <p:nvPr/>
        </p:nvSpPr>
        <p:spPr>
          <a:xfrm>
            <a:off x="7044833" y="2947595"/>
            <a:ext cx="1298619" cy="288582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38" name="Rectangle 37"/>
          <p:cNvSpPr/>
          <p:nvPr/>
        </p:nvSpPr>
        <p:spPr>
          <a:xfrm>
            <a:off x="7043522" y="2366642"/>
            <a:ext cx="1300042" cy="3466774"/>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7"/>
            <a:ext cx="1955883" cy="458647"/>
          </a:xfrm>
          <a:prstGeom prst="rect">
            <a:avLst/>
          </a:prstGeom>
        </p:spPr>
      </p:pic>
      <p:sp>
        <p:nvSpPr>
          <p:cNvPr id="23" name="TextBox 22"/>
          <p:cNvSpPr txBox="1"/>
          <p:nvPr/>
        </p:nvSpPr>
        <p:spPr>
          <a:xfrm>
            <a:off x="973885" y="285671"/>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24" name="Rectangle 23"/>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25" name="Rectangle 24"/>
          <p:cNvSpPr/>
          <p:nvPr/>
        </p:nvSpPr>
        <p:spPr>
          <a:xfrm>
            <a:off x="0" y="7149925"/>
            <a:ext cx="10058400"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pic>
        <p:nvPicPr>
          <p:cNvPr id="28" name="Picture 27" descr="ENE_prt_h_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878" y="7208700"/>
            <a:ext cx="744649" cy="302575"/>
          </a:xfrm>
          <a:prstGeom prst="rect">
            <a:avLst/>
          </a:prstGeom>
        </p:spPr>
      </p:pic>
      <p:sp>
        <p:nvSpPr>
          <p:cNvPr id="29" name="TextBox 28"/>
          <p:cNvSpPr txBox="1"/>
          <p:nvPr/>
        </p:nvSpPr>
        <p:spPr>
          <a:xfrm>
            <a:off x="8273622" y="7461628"/>
            <a:ext cx="713357" cy="192360"/>
          </a:xfrm>
          <a:prstGeom prst="rect">
            <a:avLst/>
          </a:prstGeom>
          <a:noFill/>
        </p:spPr>
        <p:txBody>
          <a:bodyPr wrap="square" rtlCol="0">
            <a:spAutoFit/>
          </a:bodyPr>
          <a:lstStyle/>
          <a:p>
            <a:pPr algn="ctr"/>
            <a:r>
              <a:rPr lang="en-US" sz="650" dirty="0" smtClean="0">
                <a:latin typeface="Arial" panose="020B0604020202020204" pitchFamily="34" charset="0"/>
                <a:cs typeface="Arial" panose="020B0604020202020204" pitchFamily="34" charset="0"/>
              </a:rPr>
              <a:t>Fiberglass</a:t>
            </a:r>
            <a:endParaRPr lang="en-US" sz="650" dirty="0">
              <a:latin typeface="Arial" panose="020B0604020202020204" pitchFamily="34" charset="0"/>
              <a:cs typeface="Arial" panose="020B0604020202020204" pitchFamily="34" charset="0"/>
            </a:endParaRPr>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622" y="7211971"/>
            <a:ext cx="713357" cy="288549"/>
          </a:xfrm>
          <a:prstGeom prst="rect">
            <a:avLst/>
          </a:prstGeom>
        </p:spPr>
      </p:pic>
      <p:sp>
        <p:nvSpPr>
          <p:cNvPr id="33" name="TextBox 32"/>
          <p:cNvSpPr txBox="1"/>
          <p:nvPr/>
        </p:nvSpPr>
        <p:spPr>
          <a:xfrm>
            <a:off x="78057" y="7157158"/>
            <a:ext cx="7991475" cy="492443"/>
          </a:xfrm>
          <a:prstGeom prst="rect">
            <a:avLst/>
          </a:prstGeom>
          <a:noFill/>
        </p:spPr>
        <p:txBody>
          <a:bodyPr wrap="square" rtlCol="0">
            <a:spAutoFit/>
          </a:bodyPr>
          <a:lstStyle/>
          <a:p>
            <a:r>
              <a:rPr lang="en-US" sz="650" dirty="0" smtClean="0">
                <a:latin typeface="Arial"/>
                <a:cs typeface="Arial"/>
              </a:rPr>
              <a:t>Note: Product images show exterior side of door. Colors may vary from an actual application due to fluctuations in finishing. Glass privacy ratings may be more or less than indicated, based on glass design and size of glass. Glass designs may differ from depiction due to handcrafting and size of glass. See your Therma-Tru seller or visit www.thermatru.com for details on limited warranties and exclusions, glass privacy ratings and designs, and ENERGY STAR</a:t>
            </a:r>
            <a:r>
              <a:rPr lang="en-US" sz="650" baseline="30000" dirty="0" smtClean="0">
                <a:latin typeface="Arial"/>
                <a:cs typeface="Arial"/>
              </a:rPr>
              <a:t>®</a:t>
            </a:r>
            <a:r>
              <a:rPr lang="en-US" sz="650" dirty="0" smtClean="0">
                <a:latin typeface="Arial"/>
                <a:cs typeface="Arial"/>
              </a:rPr>
              <a:t>  qualified products</a:t>
            </a:r>
            <a:r>
              <a:rPr lang="en-US" sz="650" dirty="0">
                <a:latin typeface="Arial"/>
                <a:cs typeface="Arial"/>
              </a:rPr>
              <a:t>. </a:t>
            </a:r>
            <a:r>
              <a:rPr lang="en-US" sz="650" dirty="0" smtClean="0">
                <a:latin typeface="Arial"/>
                <a:cs typeface="Arial"/>
              </a:rPr>
              <a:t>©2017 </a:t>
            </a:r>
            <a:r>
              <a:rPr lang="en-US" sz="650" dirty="0">
                <a:latin typeface="Arial"/>
                <a:cs typeface="Arial"/>
              </a:rPr>
              <a:t>Therma-Tru Corp. All rights reserved. ENERGY STAR is a government program that helps consumers protect the environment through superior energy efficiency and is a registered trademark of the U.S. Department of Energy and the U.S. Environmental Protection Agency</a:t>
            </a:r>
            <a:r>
              <a:rPr lang="en-US" sz="650" dirty="0" smtClean="0">
                <a:latin typeface="Arial"/>
                <a:cs typeface="Arial"/>
              </a:rPr>
              <a:t>.</a:t>
            </a:r>
            <a:endParaRPr lang="en-US" sz="650" dirty="0">
              <a:latin typeface="Arial"/>
              <a:cs typeface="Arial"/>
            </a:endParaRPr>
          </a:p>
        </p:txBody>
      </p:sp>
      <p:sp>
        <p:nvSpPr>
          <p:cNvPr id="39" name="Text Placeholder 1"/>
          <p:cNvSpPr>
            <a:spLocks noGrp="1"/>
          </p:cNvSpPr>
          <p:nvPr>
            <p:ph type="body" idx="1"/>
          </p:nvPr>
        </p:nvSpPr>
        <p:spPr>
          <a:xfrm>
            <a:off x="977024" y="1801384"/>
            <a:ext cx="8338826" cy="290695"/>
          </a:xfrm>
        </p:spPr>
        <p:txBody>
          <a:bodyPr>
            <a:noAutofit/>
          </a:bodyPr>
          <a:lstStyle/>
          <a:p>
            <a:r>
              <a:rPr lang="en-US" sz="2000" dirty="0" smtClean="0">
                <a:solidFill>
                  <a:srgbClr val="808285"/>
                </a:solidFill>
              </a:rPr>
              <a:t>Subhead</a:t>
            </a:r>
            <a:endParaRPr lang="en-US" sz="2000" dirty="0">
              <a:solidFill>
                <a:srgbClr val="808285"/>
              </a:solidFill>
            </a:endParaRPr>
          </a:p>
        </p:txBody>
      </p:sp>
    </p:spTree>
    <p:extLst>
      <p:ext uri="{BB962C8B-B14F-4D97-AF65-F5344CB8AC3E}">
        <p14:creationId xmlns:p14="http://schemas.microsoft.com/office/powerpoint/2010/main" val="198654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003300"/>
            <a:ext cx="10058400" cy="704106"/>
          </a:xfrm>
          <a:prstGeom prst="rect">
            <a:avLst/>
          </a:prstGeom>
          <a:solidFill>
            <a:srgbClr val="E26F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F22E5"/>
              </a:solidFill>
            </a:endParaRPr>
          </a:p>
        </p:txBody>
      </p:sp>
      <p:sp>
        <p:nvSpPr>
          <p:cNvPr id="14" name="TextBox 13"/>
          <p:cNvSpPr txBox="1"/>
          <p:nvPr/>
        </p:nvSpPr>
        <p:spPr>
          <a:xfrm>
            <a:off x="1000982" y="1118112"/>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Classic-Craft</a:t>
            </a:r>
            <a:r>
              <a:rPr lang="en-US" sz="1200" baseline="-7000" dirty="0" smtClean="0">
                <a:solidFill>
                  <a:prstClr val="white"/>
                </a:solidFill>
                <a:latin typeface="Arial"/>
              </a:rPr>
              <a:t>®</a:t>
            </a:r>
            <a:r>
              <a:rPr lang="en-US" sz="2000" baseline="0" dirty="0" smtClean="0">
                <a:solidFill>
                  <a:schemeClr val="bg1"/>
                </a:solidFill>
                <a:latin typeface="Arial"/>
              </a:rPr>
              <a:t> Collection</a:t>
            </a:r>
            <a:endParaRPr lang="en-US" sz="2000" baseline="0" dirty="0">
              <a:solidFill>
                <a:schemeClr val="bg1"/>
              </a:solidFill>
              <a:latin typeface="Arial"/>
            </a:endParaRPr>
          </a:p>
        </p:txBody>
      </p:sp>
      <p:sp>
        <p:nvSpPr>
          <p:cNvPr id="72" name="TextBox 71"/>
          <p:cNvSpPr txBox="1"/>
          <p:nvPr/>
        </p:nvSpPr>
        <p:spPr>
          <a:xfrm>
            <a:off x="6624162" y="6244870"/>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73" name="Rectangle 72"/>
          <p:cNvSpPr/>
          <p:nvPr/>
        </p:nvSpPr>
        <p:spPr>
          <a:xfrm>
            <a:off x="7438921" y="4991748"/>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74" name="Rectangle 73"/>
          <p:cNvSpPr/>
          <p:nvPr/>
        </p:nvSpPr>
        <p:spPr>
          <a:xfrm>
            <a:off x="7437609" y="4736965"/>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75" name="TextBox 74"/>
          <p:cNvSpPr txBox="1"/>
          <p:nvPr/>
        </p:nvSpPr>
        <p:spPr>
          <a:xfrm>
            <a:off x="6632939" y="3703888"/>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76" name="Rectangle 75"/>
          <p:cNvSpPr/>
          <p:nvPr/>
        </p:nvSpPr>
        <p:spPr>
          <a:xfrm>
            <a:off x="7447698" y="2450766"/>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77" name="Rectangle 76"/>
          <p:cNvSpPr/>
          <p:nvPr/>
        </p:nvSpPr>
        <p:spPr>
          <a:xfrm>
            <a:off x="7446386" y="2195983"/>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78" name="TextBox 77"/>
          <p:cNvSpPr txBox="1"/>
          <p:nvPr/>
        </p:nvSpPr>
        <p:spPr>
          <a:xfrm>
            <a:off x="1226774" y="6244871"/>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79" name="Rectangle 78"/>
          <p:cNvSpPr/>
          <p:nvPr/>
        </p:nvSpPr>
        <p:spPr>
          <a:xfrm>
            <a:off x="2041533" y="4991749"/>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80" name="TextBox 79"/>
          <p:cNvSpPr txBox="1"/>
          <p:nvPr/>
        </p:nvSpPr>
        <p:spPr>
          <a:xfrm>
            <a:off x="1225462" y="3703889"/>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81" name="Rectangle 80"/>
          <p:cNvSpPr/>
          <p:nvPr/>
        </p:nvSpPr>
        <p:spPr>
          <a:xfrm>
            <a:off x="2040221" y="2450767"/>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82" name="Rectangle 81"/>
          <p:cNvSpPr/>
          <p:nvPr/>
        </p:nvSpPr>
        <p:spPr>
          <a:xfrm>
            <a:off x="2038909" y="2195984"/>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83" name="TextBox 82"/>
          <p:cNvSpPr txBox="1"/>
          <p:nvPr/>
        </p:nvSpPr>
        <p:spPr>
          <a:xfrm>
            <a:off x="3941922" y="3703890"/>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84" name="Rectangle 83"/>
          <p:cNvSpPr/>
          <p:nvPr/>
        </p:nvSpPr>
        <p:spPr>
          <a:xfrm>
            <a:off x="4756681" y="2450768"/>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85" name="Rectangle 84"/>
          <p:cNvSpPr/>
          <p:nvPr/>
        </p:nvSpPr>
        <p:spPr>
          <a:xfrm>
            <a:off x="4755369" y="2195985"/>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86" name="TextBox 85"/>
          <p:cNvSpPr txBox="1"/>
          <p:nvPr/>
        </p:nvSpPr>
        <p:spPr>
          <a:xfrm>
            <a:off x="3941922" y="6232380"/>
            <a:ext cx="2251215" cy="488910"/>
          </a:xfrm>
          <a:prstGeom prst="rect">
            <a:avLst/>
          </a:prstGeom>
          <a:noFill/>
        </p:spPr>
        <p:txBody>
          <a:bodyPr wrap="square" rtlCol="0">
            <a:noAutofit/>
          </a:bodyPr>
          <a:lstStyle/>
          <a:p>
            <a:pPr algn="ctr"/>
            <a:r>
              <a:rPr lang="en-US" sz="1100" dirty="0" smtClean="0">
                <a:latin typeface="Arial"/>
                <a:cs typeface="Arial"/>
              </a:rPr>
              <a:t>Door Family</a:t>
            </a:r>
            <a:br>
              <a:rPr lang="en-US" sz="1100" dirty="0" smtClean="0">
                <a:latin typeface="Arial"/>
                <a:cs typeface="Arial"/>
              </a:rPr>
            </a:br>
            <a:r>
              <a:rPr lang="en-US" sz="1100" dirty="0" smtClean="0">
                <a:latin typeface="Arial"/>
                <a:cs typeface="Arial"/>
              </a:rPr>
              <a:t> Door / Glass Description</a:t>
            </a:r>
          </a:p>
          <a:p>
            <a:pPr algn="ctr"/>
            <a:r>
              <a:rPr lang="en-US" sz="1100" dirty="0" smtClean="0">
                <a:latin typeface="Arial"/>
                <a:cs typeface="Arial"/>
              </a:rPr>
              <a:t>Caming</a:t>
            </a:r>
          </a:p>
          <a:p>
            <a:pPr algn="ctr">
              <a:spcBef>
                <a:spcPts val="300"/>
              </a:spcBef>
            </a:pPr>
            <a:r>
              <a:rPr lang="en-US" sz="1100" dirty="0" smtClean="0">
                <a:latin typeface="Arial"/>
                <a:cs typeface="Arial"/>
              </a:rPr>
              <a:t>6'8" / 8'0" Door – Style #</a:t>
            </a:r>
            <a:endParaRPr lang="en-US" sz="1100" dirty="0">
              <a:latin typeface="Arial"/>
              <a:cs typeface="Arial"/>
            </a:endParaRPr>
          </a:p>
        </p:txBody>
      </p:sp>
      <p:sp>
        <p:nvSpPr>
          <p:cNvPr id="87" name="Rectangle 86"/>
          <p:cNvSpPr/>
          <p:nvPr/>
        </p:nvSpPr>
        <p:spPr>
          <a:xfrm>
            <a:off x="4756681" y="4979258"/>
            <a:ext cx="574182" cy="126561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88" name="Rectangle 87"/>
          <p:cNvSpPr/>
          <p:nvPr/>
        </p:nvSpPr>
        <p:spPr>
          <a:xfrm>
            <a:off x="4755369" y="4724475"/>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sp>
        <p:nvSpPr>
          <p:cNvPr id="89" name="Rectangle 88"/>
          <p:cNvSpPr/>
          <p:nvPr/>
        </p:nvSpPr>
        <p:spPr>
          <a:xfrm>
            <a:off x="2040221" y="4736966"/>
            <a:ext cx="574812" cy="1520396"/>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7"/>
            <a:ext cx="1955883" cy="458647"/>
          </a:xfrm>
          <a:prstGeom prst="rect">
            <a:avLst/>
          </a:prstGeom>
        </p:spPr>
      </p:pic>
      <p:sp>
        <p:nvSpPr>
          <p:cNvPr id="31" name="TextBox 30"/>
          <p:cNvSpPr txBox="1"/>
          <p:nvPr/>
        </p:nvSpPr>
        <p:spPr>
          <a:xfrm>
            <a:off x="973885" y="285671"/>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32" name="Rectangle 31"/>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33" name="Rectangle 32"/>
          <p:cNvSpPr/>
          <p:nvPr/>
        </p:nvSpPr>
        <p:spPr>
          <a:xfrm>
            <a:off x="0" y="7149925"/>
            <a:ext cx="10058400"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pic>
        <p:nvPicPr>
          <p:cNvPr id="34" name="Picture 33" descr="ENE_prt_h_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878" y="7208700"/>
            <a:ext cx="744649" cy="302575"/>
          </a:xfrm>
          <a:prstGeom prst="rect">
            <a:avLst/>
          </a:prstGeom>
        </p:spPr>
      </p:pic>
      <p:sp>
        <p:nvSpPr>
          <p:cNvPr id="35" name="TextBox 34"/>
          <p:cNvSpPr txBox="1"/>
          <p:nvPr/>
        </p:nvSpPr>
        <p:spPr>
          <a:xfrm>
            <a:off x="8273622" y="7461628"/>
            <a:ext cx="713357" cy="192360"/>
          </a:xfrm>
          <a:prstGeom prst="rect">
            <a:avLst/>
          </a:prstGeom>
          <a:noFill/>
        </p:spPr>
        <p:txBody>
          <a:bodyPr wrap="square" rtlCol="0">
            <a:spAutoFit/>
          </a:bodyPr>
          <a:lstStyle/>
          <a:p>
            <a:pPr algn="ctr"/>
            <a:r>
              <a:rPr lang="en-US" sz="650" dirty="0" smtClean="0">
                <a:latin typeface="Arial" panose="020B0604020202020204" pitchFamily="34" charset="0"/>
                <a:cs typeface="Arial" panose="020B0604020202020204" pitchFamily="34" charset="0"/>
              </a:rPr>
              <a:t>Fiberglass</a:t>
            </a:r>
            <a:endParaRPr lang="en-US" sz="650" dirty="0">
              <a:latin typeface="Arial" panose="020B0604020202020204" pitchFamily="34" charset="0"/>
              <a:cs typeface="Arial" panose="020B0604020202020204" pitchFamily="34" charset="0"/>
            </a:endParaRPr>
          </a:p>
        </p:txBody>
      </p:sp>
      <p:pic>
        <p:nvPicPr>
          <p:cNvPr id="36" name="Pictur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622" y="7211971"/>
            <a:ext cx="713357" cy="288549"/>
          </a:xfrm>
          <a:prstGeom prst="rect">
            <a:avLst/>
          </a:prstGeom>
        </p:spPr>
      </p:pic>
      <p:sp>
        <p:nvSpPr>
          <p:cNvPr id="37" name="TextBox 36"/>
          <p:cNvSpPr txBox="1"/>
          <p:nvPr/>
        </p:nvSpPr>
        <p:spPr>
          <a:xfrm>
            <a:off x="78057" y="7157158"/>
            <a:ext cx="7991475" cy="492443"/>
          </a:xfrm>
          <a:prstGeom prst="rect">
            <a:avLst/>
          </a:prstGeom>
          <a:noFill/>
        </p:spPr>
        <p:txBody>
          <a:bodyPr wrap="square" rtlCol="0">
            <a:spAutoFit/>
          </a:bodyPr>
          <a:lstStyle/>
          <a:p>
            <a:r>
              <a:rPr lang="en-US" sz="650" dirty="0" smtClean="0">
                <a:latin typeface="Arial"/>
                <a:cs typeface="Arial"/>
              </a:rPr>
              <a:t>Note: Product images show exterior side of door. Colors may vary from an actual application due to fluctuations in finishing. Glass privacy ratings may be more or less than indicated, based on glass design and size of glass. Glass designs may differ from depiction due to handcrafting and size of glass. See your Therma-Tru seller or visit www.thermatru.com for details on limited warranties and exclusions, glass privacy ratings and designs, and ENERGY STAR</a:t>
            </a:r>
            <a:r>
              <a:rPr lang="en-US" sz="650" baseline="30000" dirty="0" smtClean="0">
                <a:latin typeface="Arial"/>
                <a:cs typeface="Arial"/>
              </a:rPr>
              <a:t>®</a:t>
            </a:r>
            <a:r>
              <a:rPr lang="en-US" sz="650" dirty="0" smtClean="0">
                <a:latin typeface="Arial"/>
                <a:cs typeface="Arial"/>
              </a:rPr>
              <a:t>  qualified products</a:t>
            </a:r>
            <a:r>
              <a:rPr lang="en-US" sz="650" dirty="0">
                <a:latin typeface="Arial"/>
                <a:cs typeface="Arial"/>
              </a:rPr>
              <a:t>. </a:t>
            </a:r>
            <a:r>
              <a:rPr lang="en-US" sz="650" dirty="0" smtClean="0">
                <a:latin typeface="Arial"/>
                <a:cs typeface="Arial"/>
              </a:rPr>
              <a:t>©2017 </a:t>
            </a:r>
            <a:r>
              <a:rPr lang="en-US" sz="650" dirty="0">
                <a:latin typeface="Arial"/>
                <a:cs typeface="Arial"/>
              </a:rPr>
              <a:t>Therma-Tru Corp. All rights reserved. ENERGY STAR is a government program that helps consumers protect the environment through superior energy efficiency and is a registered trademark of the U.S. Department of Energy and the U.S. Environmental Protection Agency</a:t>
            </a:r>
            <a:r>
              <a:rPr lang="en-US" sz="650" dirty="0" smtClean="0">
                <a:latin typeface="Arial"/>
                <a:cs typeface="Arial"/>
              </a:rPr>
              <a:t>.</a:t>
            </a:r>
            <a:endParaRPr lang="en-US" sz="650" dirty="0">
              <a:latin typeface="Arial"/>
              <a:cs typeface="Arial"/>
            </a:endParaRPr>
          </a:p>
        </p:txBody>
      </p:sp>
      <p:sp>
        <p:nvSpPr>
          <p:cNvPr id="39" name="Text Placeholder 1"/>
          <p:cNvSpPr>
            <a:spLocks noGrp="1"/>
          </p:cNvSpPr>
          <p:nvPr>
            <p:ph type="body" idx="1"/>
          </p:nvPr>
        </p:nvSpPr>
        <p:spPr>
          <a:xfrm>
            <a:off x="977024" y="1801384"/>
            <a:ext cx="8338826" cy="290695"/>
          </a:xfrm>
        </p:spPr>
        <p:txBody>
          <a:bodyPr>
            <a:noAutofit/>
          </a:bodyPr>
          <a:lstStyle/>
          <a:p>
            <a:r>
              <a:rPr lang="en-US" sz="2000" dirty="0" smtClean="0">
                <a:solidFill>
                  <a:srgbClr val="808285"/>
                </a:solidFill>
              </a:rPr>
              <a:t>Subhead</a:t>
            </a:r>
            <a:endParaRPr lang="en-US" sz="2000" dirty="0">
              <a:solidFill>
                <a:srgbClr val="808285"/>
              </a:solidFill>
            </a:endParaRPr>
          </a:p>
        </p:txBody>
      </p:sp>
    </p:spTree>
    <p:extLst>
      <p:ext uri="{BB962C8B-B14F-4D97-AF65-F5344CB8AC3E}">
        <p14:creationId xmlns:p14="http://schemas.microsoft.com/office/powerpoint/2010/main" val="198654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997687"/>
            <a:ext cx="10058400" cy="704951"/>
          </a:xfrm>
          <a:prstGeom prst="rect">
            <a:avLst/>
          </a:prstGeom>
          <a:solidFill>
            <a:srgbClr val="0048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5293"/>
              </a:solidFill>
            </a:endParaRPr>
          </a:p>
        </p:txBody>
      </p:sp>
      <p:sp>
        <p:nvSpPr>
          <p:cNvPr id="14" name="TextBox 13"/>
          <p:cNvSpPr txBox="1"/>
          <p:nvPr/>
        </p:nvSpPr>
        <p:spPr>
          <a:xfrm>
            <a:off x="1238046" y="1120855"/>
            <a:ext cx="7973679" cy="508832"/>
          </a:xfrm>
          <a:prstGeom prst="rect">
            <a:avLst/>
          </a:prstGeom>
          <a:noFill/>
        </p:spPr>
        <p:txBody>
          <a:bodyPr wrap="square" lIns="0" tIns="0" rIns="0" bIns="0" rtlCol="0" anchor="ctr" anchorCtr="0">
            <a:noAutofit/>
          </a:bodyPr>
          <a:lstStyle/>
          <a:p>
            <a:pPr>
              <a:lnSpc>
                <a:spcPts val="1900"/>
              </a:lnSpc>
            </a:pPr>
            <a:r>
              <a:rPr lang="en-US" sz="2000" baseline="0" dirty="0" smtClean="0">
                <a:solidFill>
                  <a:schemeClr val="bg1"/>
                </a:solidFill>
                <a:latin typeface="Arial"/>
              </a:rPr>
              <a:t>Fiber-Classic</a:t>
            </a:r>
            <a:r>
              <a:rPr lang="en-US" sz="1200" baseline="-7000" dirty="0">
                <a:solidFill>
                  <a:prstClr val="white"/>
                </a:solidFill>
                <a:latin typeface="Arial"/>
              </a:rPr>
              <a:t>®</a:t>
            </a:r>
            <a:r>
              <a:rPr lang="en-US" sz="2000" baseline="0" dirty="0" smtClean="0">
                <a:solidFill>
                  <a:schemeClr val="bg1"/>
                </a:solidFill>
                <a:latin typeface="Arial"/>
              </a:rPr>
              <a:t> / Smooth-Star</a:t>
            </a:r>
            <a:r>
              <a:rPr lang="en-US" sz="1200" baseline="-7000" dirty="0" smtClean="0">
                <a:solidFill>
                  <a:schemeClr val="bg1"/>
                </a:solidFill>
                <a:latin typeface="Arial"/>
              </a:rPr>
              <a:t>®</a:t>
            </a:r>
            <a:endParaRPr lang="en-US" sz="2000" baseline="0" dirty="0">
              <a:solidFill>
                <a:schemeClr val="bg1"/>
              </a:solidFill>
              <a:latin typeface="Arial"/>
            </a:endParaRPr>
          </a:p>
        </p:txBody>
      </p:sp>
      <p:sp>
        <p:nvSpPr>
          <p:cNvPr id="23" name="TextBox 22"/>
          <p:cNvSpPr txBox="1"/>
          <p:nvPr/>
        </p:nvSpPr>
        <p:spPr>
          <a:xfrm>
            <a:off x="3116848" y="5870050"/>
            <a:ext cx="3758914" cy="488910"/>
          </a:xfrm>
          <a:prstGeom prst="rect">
            <a:avLst/>
          </a:prstGeom>
          <a:noFill/>
        </p:spPr>
        <p:txBody>
          <a:bodyPr wrap="square" rtlCol="0">
            <a:noAutofit/>
          </a:bodyPr>
          <a:lstStyle/>
          <a:p>
            <a:pPr algn="ctr"/>
            <a:r>
              <a:rPr lang="en-US" sz="1400" dirty="0" smtClean="0">
                <a:latin typeface="Arial"/>
                <a:cs typeface="Arial"/>
              </a:rPr>
              <a:t>Door Family</a:t>
            </a:r>
            <a:br>
              <a:rPr lang="en-US" sz="1400" dirty="0" smtClean="0">
                <a:latin typeface="Arial"/>
                <a:cs typeface="Arial"/>
              </a:rPr>
            </a:br>
            <a:r>
              <a:rPr lang="en-US" sz="1400" dirty="0" smtClean="0">
                <a:latin typeface="Arial"/>
                <a:cs typeface="Arial"/>
              </a:rPr>
              <a:t> Door / Glass Description</a:t>
            </a:r>
          </a:p>
          <a:p>
            <a:pPr algn="ctr"/>
            <a:r>
              <a:rPr lang="en-US" sz="1400" dirty="0" smtClean="0">
                <a:latin typeface="Arial"/>
                <a:cs typeface="Arial"/>
              </a:rPr>
              <a:t>Caming</a:t>
            </a:r>
          </a:p>
          <a:p>
            <a:pPr algn="ctr">
              <a:spcBef>
                <a:spcPts val="300"/>
              </a:spcBef>
            </a:pPr>
            <a:r>
              <a:rPr lang="en-US" sz="1400" dirty="0" smtClean="0">
                <a:latin typeface="Arial"/>
                <a:cs typeface="Arial"/>
              </a:rPr>
              <a:t>6'8" / 8'0" Door – Style #</a:t>
            </a:r>
            <a:endParaRPr lang="en-US" sz="1400" dirty="0">
              <a:latin typeface="Arial"/>
              <a:cs typeface="Arial"/>
            </a:endParaRPr>
          </a:p>
        </p:txBody>
      </p:sp>
      <p:sp>
        <p:nvSpPr>
          <p:cNvPr id="24" name="Rectangle 23"/>
          <p:cNvSpPr/>
          <p:nvPr/>
        </p:nvSpPr>
        <p:spPr>
          <a:xfrm>
            <a:off x="4267285" y="2749537"/>
            <a:ext cx="1387745" cy="3083879"/>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50000"/>
                  <a:lumOff val="50000"/>
                </a:schemeClr>
              </a:solidFill>
            </a:endParaRPr>
          </a:p>
        </p:txBody>
      </p:sp>
      <p:sp>
        <p:nvSpPr>
          <p:cNvPr id="25" name="Rectangle 24"/>
          <p:cNvSpPr/>
          <p:nvPr/>
        </p:nvSpPr>
        <p:spPr>
          <a:xfrm>
            <a:off x="4265973" y="2128713"/>
            <a:ext cx="1389265" cy="3704703"/>
          </a:xfrm>
          <a:prstGeom prst="rect">
            <a:avLst/>
          </a:prstGeom>
          <a:no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prstDash val="lgDash"/>
              </a:ln>
              <a:solidFill>
                <a:srgbClr val="999999"/>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313" y="326037"/>
            <a:ext cx="1955883" cy="458647"/>
          </a:xfrm>
          <a:prstGeom prst="rect">
            <a:avLst/>
          </a:prstGeom>
        </p:spPr>
      </p:pic>
      <p:sp>
        <p:nvSpPr>
          <p:cNvPr id="26" name="TextBox 25"/>
          <p:cNvSpPr txBox="1"/>
          <p:nvPr/>
        </p:nvSpPr>
        <p:spPr>
          <a:xfrm>
            <a:off x="973885" y="285671"/>
            <a:ext cx="3862275" cy="516101"/>
          </a:xfrm>
          <a:prstGeom prst="rect">
            <a:avLst/>
          </a:prstGeom>
          <a:noFill/>
        </p:spPr>
        <p:txBody>
          <a:bodyPr wrap="square" lIns="0" tIns="0" rIns="0" bIns="0" rtlCol="0">
            <a:noAutofit/>
          </a:bodyPr>
          <a:lstStyle/>
          <a:p>
            <a:pPr>
              <a:lnSpc>
                <a:spcPts val="2900"/>
              </a:lnSpc>
            </a:pPr>
            <a:r>
              <a:rPr lang="en-US" sz="2800" baseline="0" dirty="0" smtClean="0">
                <a:solidFill>
                  <a:srgbClr val="666666"/>
                </a:solidFill>
                <a:latin typeface="Arial"/>
              </a:rPr>
              <a:t>Your Logo Here</a:t>
            </a:r>
            <a:endParaRPr lang="en-US" sz="2800" baseline="0" dirty="0">
              <a:solidFill>
                <a:srgbClr val="666666"/>
              </a:solidFill>
              <a:latin typeface="Arial"/>
            </a:endParaRPr>
          </a:p>
        </p:txBody>
      </p:sp>
      <p:sp>
        <p:nvSpPr>
          <p:cNvPr id="27" name="Rectangle 26"/>
          <p:cNvSpPr/>
          <p:nvPr/>
        </p:nvSpPr>
        <p:spPr>
          <a:xfrm>
            <a:off x="8046915" y="784684"/>
            <a:ext cx="1474416" cy="246221"/>
          </a:xfrm>
          <a:prstGeom prst="rect">
            <a:avLst/>
          </a:prstGeom>
        </p:spPr>
        <p:txBody>
          <a:bodyPr wrap="square">
            <a:spAutoFit/>
          </a:bodyPr>
          <a:lstStyle/>
          <a:p>
            <a:pPr algn="r"/>
            <a:r>
              <a:rPr lang="en-US" sz="1000" b="1" dirty="0" smtClean="0">
                <a:solidFill>
                  <a:srgbClr val="808285"/>
                </a:solidFill>
                <a:latin typeface="Arial"/>
                <a:cs typeface="Arial"/>
              </a:rPr>
              <a:t>www.thermatru.com</a:t>
            </a:r>
            <a:endParaRPr lang="en-US" sz="1000" b="1" dirty="0">
              <a:solidFill>
                <a:srgbClr val="808285"/>
              </a:solidFill>
              <a:latin typeface="Arial"/>
              <a:cs typeface="Arial"/>
            </a:endParaRPr>
          </a:p>
        </p:txBody>
      </p:sp>
      <p:sp>
        <p:nvSpPr>
          <p:cNvPr id="28" name="Rectangle 27"/>
          <p:cNvSpPr/>
          <p:nvPr/>
        </p:nvSpPr>
        <p:spPr>
          <a:xfrm>
            <a:off x="0" y="7149925"/>
            <a:ext cx="10058400" cy="45719"/>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4877"/>
              </a:solidFill>
            </a:endParaRPr>
          </a:p>
        </p:txBody>
      </p:sp>
      <p:pic>
        <p:nvPicPr>
          <p:cNvPr id="29" name="Picture 28" descr="ENE_prt_h_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1878" y="7208700"/>
            <a:ext cx="744649" cy="302575"/>
          </a:xfrm>
          <a:prstGeom prst="rect">
            <a:avLst/>
          </a:prstGeom>
        </p:spPr>
      </p:pic>
      <p:sp>
        <p:nvSpPr>
          <p:cNvPr id="30" name="TextBox 29"/>
          <p:cNvSpPr txBox="1"/>
          <p:nvPr/>
        </p:nvSpPr>
        <p:spPr>
          <a:xfrm>
            <a:off x="8273622" y="7461628"/>
            <a:ext cx="713357" cy="192360"/>
          </a:xfrm>
          <a:prstGeom prst="rect">
            <a:avLst/>
          </a:prstGeom>
          <a:noFill/>
        </p:spPr>
        <p:txBody>
          <a:bodyPr wrap="square" rtlCol="0">
            <a:spAutoFit/>
          </a:bodyPr>
          <a:lstStyle/>
          <a:p>
            <a:pPr algn="ctr"/>
            <a:r>
              <a:rPr lang="en-US" sz="650" dirty="0" smtClean="0">
                <a:latin typeface="Arial" panose="020B0604020202020204" pitchFamily="34" charset="0"/>
                <a:cs typeface="Arial" panose="020B0604020202020204" pitchFamily="34" charset="0"/>
              </a:rPr>
              <a:t>Fiberglass</a:t>
            </a:r>
            <a:endParaRPr lang="en-US" sz="650" dirty="0">
              <a:latin typeface="Arial" panose="020B0604020202020204" pitchFamily="34" charset="0"/>
              <a:cs typeface="Arial" panose="020B0604020202020204" pitchFamily="34" charset="0"/>
            </a:endParaRPr>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622" y="7211971"/>
            <a:ext cx="713357" cy="288549"/>
          </a:xfrm>
          <a:prstGeom prst="rect">
            <a:avLst/>
          </a:prstGeom>
        </p:spPr>
      </p:pic>
      <p:sp>
        <p:nvSpPr>
          <p:cNvPr id="32" name="TextBox 31"/>
          <p:cNvSpPr txBox="1"/>
          <p:nvPr/>
        </p:nvSpPr>
        <p:spPr>
          <a:xfrm>
            <a:off x="78057" y="7157158"/>
            <a:ext cx="7991475" cy="492443"/>
          </a:xfrm>
          <a:prstGeom prst="rect">
            <a:avLst/>
          </a:prstGeom>
          <a:noFill/>
        </p:spPr>
        <p:txBody>
          <a:bodyPr wrap="square" rtlCol="0">
            <a:spAutoFit/>
          </a:bodyPr>
          <a:lstStyle/>
          <a:p>
            <a:r>
              <a:rPr lang="en-US" sz="650" dirty="0" smtClean="0">
                <a:latin typeface="Arial"/>
                <a:cs typeface="Arial"/>
              </a:rPr>
              <a:t>Note: Product images show exterior side of door. Colors may vary from an actual application due to fluctuations in finishing. Glass privacy ratings may be more or less than indicated, based on glass design and size of glass. Glass designs may differ from depiction due to handcrafting and size of glass. See your Therma-Tru seller or visit www.thermatru.com for details on limited warranties and exclusions, glass privacy ratings and designs, and ENERGY STAR</a:t>
            </a:r>
            <a:r>
              <a:rPr lang="en-US" sz="650" baseline="30000" dirty="0" smtClean="0">
                <a:latin typeface="Arial"/>
                <a:cs typeface="Arial"/>
              </a:rPr>
              <a:t>®</a:t>
            </a:r>
            <a:r>
              <a:rPr lang="en-US" sz="650" dirty="0" smtClean="0">
                <a:latin typeface="Arial"/>
                <a:cs typeface="Arial"/>
              </a:rPr>
              <a:t>  qualified products</a:t>
            </a:r>
            <a:r>
              <a:rPr lang="en-US" sz="650" dirty="0">
                <a:latin typeface="Arial"/>
                <a:cs typeface="Arial"/>
              </a:rPr>
              <a:t>. </a:t>
            </a:r>
            <a:r>
              <a:rPr lang="en-US" sz="650" dirty="0" smtClean="0">
                <a:latin typeface="Arial"/>
                <a:cs typeface="Arial"/>
              </a:rPr>
              <a:t>©2017 </a:t>
            </a:r>
            <a:r>
              <a:rPr lang="en-US" sz="650" dirty="0">
                <a:latin typeface="Arial"/>
                <a:cs typeface="Arial"/>
              </a:rPr>
              <a:t>Therma-Tru Corp. All rights reserved. ENERGY STAR is a government program that helps consumers protect the environment through superior energy efficiency and is a registered trademark of the U.S. Department of Energy and the U.S. Environmental Protection Agency</a:t>
            </a:r>
            <a:r>
              <a:rPr lang="en-US" sz="650" dirty="0" smtClean="0">
                <a:latin typeface="Arial"/>
                <a:cs typeface="Arial"/>
              </a:rPr>
              <a:t>.</a:t>
            </a:r>
            <a:endParaRPr lang="en-US" sz="650" dirty="0">
              <a:latin typeface="Arial"/>
              <a:cs typeface="Arial"/>
            </a:endParaRPr>
          </a:p>
        </p:txBody>
      </p:sp>
      <p:sp>
        <p:nvSpPr>
          <p:cNvPr id="33" name="Text Placeholder 1"/>
          <p:cNvSpPr>
            <a:spLocks noGrp="1"/>
          </p:cNvSpPr>
          <p:nvPr>
            <p:ph type="body" idx="1"/>
          </p:nvPr>
        </p:nvSpPr>
        <p:spPr>
          <a:xfrm>
            <a:off x="977024" y="1801384"/>
            <a:ext cx="8338826" cy="290695"/>
          </a:xfrm>
        </p:spPr>
        <p:txBody>
          <a:bodyPr>
            <a:noAutofit/>
          </a:bodyPr>
          <a:lstStyle/>
          <a:p>
            <a:r>
              <a:rPr lang="en-US" sz="2000" dirty="0" smtClean="0">
                <a:solidFill>
                  <a:srgbClr val="808285"/>
                </a:solidFill>
              </a:rPr>
              <a:t>Subhead</a:t>
            </a:r>
            <a:endParaRPr lang="en-US" sz="2000" dirty="0">
              <a:solidFill>
                <a:srgbClr val="808285"/>
              </a:solidFill>
            </a:endParaRPr>
          </a:p>
        </p:txBody>
      </p:sp>
    </p:spTree>
    <p:extLst>
      <p:ext uri="{BB962C8B-B14F-4D97-AF65-F5344CB8AC3E}">
        <p14:creationId xmlns:p14="http://schemas.microsoft.com/office/powerpoint/2010/main" val="102948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Custom 2">
      <a:dk1>
        <a:srgbClr val="323232"/>
      </a:dk1>
      <a:lt1>
        <a:sysClr val="window" lastClr="FFFFFF"/>
      </a:lt1>
      <a:dk2>
        <a:srgbClr val="666666"/>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1750</TotalTime>
  <Words>1713</Words>
  <Application>Microsoft Office PowerPoint</Application>
  <PresentationFormat>Custom</PresentationFormat>
  <Paragraphs>170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Ball</dc:creator>
  <cp:lastModifiedBy>Sharp, Verena</cp:lastModifiedBy>
  <cp:revision>148</cp:revision>
  <cp:lastPrinted>2017-02-20T20:52:01Z</cp:lastPrinted>
  <dcterms:created xsi:type="dcterms:W3CDTF">2014-04-04T15:33:03Z</dcterms:created>
  <dcterms:modified xsi:type="dcterms:W3CDTF">2017-02-20T20:52:10Z</dcterms:modified>
</cp:coreProperties>
</file>