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9" r:id="rId3"/>
    <p:sldId id="260" r:id="rId4"/>
    <p:sldId id="268" r:id="rId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F2E"/>
    <a:srgbClr val="CDCDCD"/>
    <a:srgbClr val="FFFF99"/>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12" autoAdjust="0"/>
    <p:restoredTop sz="99276" autoAdjust="0"/>
  </p:normalViewPr>
  <p:slideViewPr>
    <p:cSldViewPr>
      <p:cViewPr>
        <p:scale>
          <a:sx n="100" d="100"/>
          <a:sy n="100" d="100"/>
        </p:scale>
        <p:origin x="-2166" y="-4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FA09EC3-0035-4824-8D15-48966AA4D174}" type="datetimeFigureOut">
              <a:rPr lang="en-US" smtClean="0"/>
              <a:t>4/27/2016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B17CC83-914A-431A-9A71-E6EED6AB17BF}" type="slidenum">
              <a:rPr lang="en-US" smtClean="0"/>
              <a:t>‹#›</a:t>
            </a:fld>
            <a:endParaRPr lang="en-US"/>
          </a:p>
        </p:txBody>
      </p:sp>
    </p:spTree>
    <p:extLst>
      <p:ext uri="{BB962C8B-B14F-4D97-AF65-F5344CB8AC3E}">
        <p14:creationId xmlns:p14="http://schemas.microsoft.com/office/powerpoint/2010/main" val="283584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ABF774-CAFB-44FB-94D9-0FD5806C6970}"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47F71-FF8E-4C24-97C0-FE7EBB7FC2A2}" type="slidenum">
              <a:rPr lang="en-US" smtClean="0"/>
              <a:t>‹#›</a:t>
            </a:fld>
            <a:endParaRPr lang="en-US"/>
          </a:p>
        </p:txBody>
      </p:sp>
    </p:spTree>
    <p:extLst>
      <p:ext uri="{BB962C8B-B14F-4D97-AF65-F5344CB8AC3E}">
        <p14:creationId xmlns:p14="http://schemas.microsoft.com/office/powerpoint/2010/main" val="1643830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BF774-CAFB-44FB-94D9-0FD5806C6970}"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47F71-FF8E-4C24-97C0-FE7EBB7FC2A2}" type="slidenum">
              <a:rPr lang="en-US" smtClean="0"/>
              <a:t>‹#›</a:t>
            </a:fld>
            <a:endParaRPr lang="en-US"/>
          </a:p>
        </p:txBody>
      </p:sp>
    </p:spTree>
    <p:extLst>
      <p:ext uri="{BB962C8B-B14F-4D97-AF65-F5344CB8AC3E}">
        <p14:creationId xmlns:p14="http://schemas.microsoft.com/office/powerpoint/2010/main" val="2812613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BF774-CAFB-44FB-94D9-0FD5806C6970}"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47F71-FF8E-4C24-97C0-FE7EBB7FC2A2}" type="slidenum">
              <a:rPr lang="en-US" smtClean="0"/>
              <a:t>‹#›</a:t>
            </a:fld>
            <a:endParaRPr lang="en-US"/>
          </a:p>
        </p:txBody>
      </p:sp>
    </p:spTree>
    <p:extLst>
      <p:ext uri="{BB962C8B-B14F-4D97-AF65-F5344CB8AC3E}">
        <p14:creationId xmlns:p14="http://schemas.microsoft.com/office/powerpoint/2010/main" val="460922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85350" y="1653600"/>
            <a:ext cx="8020021" cy="408281"/>
          </a:xfrm>
          <a:prstGeom prst="rect">
            <a:avLst/>
          </a:prstGeom>
        </p:spPr>
        <p:txBody>
          <a:bodyPr lIns="0" tIns="0" rIns="0" bIns="0" anchor="t" anchorCtr="0"/>
          <a:lstStyle>
            <a:lvl1pPr marL="0" indent="0">
              <a:buNone/>
              <a:defRPr sz="1300" b="1">
                <a:solidFill>
                  <a:srgbClr val="CD0920"/>
                </a:solidFill>
                <a:latin typeface="Arial"/>
              </a:defRPr>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dirty="0" smtClean="0"/>
              <a:t>Click to edit Subhead text styles</a:t>
            </a:r>
          </a:p>
        </p:txBody>
      </p:sp>
      <p:sp>
        <p:nvSpPr>
          <p:cNvPr id="4" name="Content Placeholder 3"/>
          <p:cNvSpPr>
            <a:spLocks noGrp="1"/>
          </p:cNvSpPr>
          <p:nvPr>
            <p:ph sz="half" idx="2"/>
          </p:nvPr>
        </p:nvSpPr>
        <p:spPr>
          <a:xfrm>
            <a:off x="885350" y="2061881"/>
            <a:ext cx="8020021" cy="3651465"/>
          </a:xfrm>
          <a:prstGeom prst="rect">
            <a:avLst/>
          </a:prstGeom>
        </p:spPr>
        <p:txBody>
          <a:bodyPr lIns="0" tIns="0" rIns="0" bIns="0"/>
          <a:lstStyle>
            <a:lvl1pPr>
              <a:lnSpc>
                <a:spcPts val="1256"/>
              </a:lnSpc>
              <a:defRPr sz="1000" baseline="0">
                <a:solidFill>
                  <a:srgbClr val="333333"/>
                </a:solidFill>
                <a:latin typeface="Arial"/>
              </a:defRPr>
            </a:lvl1pPr>
            <a:lvl2pPr>
              <a:lnSpc>
                <a:spcPts val="1256"/>
              </a:lnSpc>
              <a:defRPr sz="1000" baseline="0">
                <a:solidFill>
                  <a:srgbClr val="333333"/>
                </a:solidFill>
                <a:latin typeface="Arial"/>
              </a:defRPr>
            </a:lvl2pPr>
            <a:lvl3pPr>
              <a:lnSpc>
                <a:spcPts val="1256"/>
              </a:lnSpc>
              <a:defRPr sz="1000" baseline="0">
                <a:solidFill>
                  <a:srgbClr val="333333"/>
                </a:solidFill>
                <a:latin typeface="Arial"/>
              </a:defRPr>
            </a:lvl3pPr>
            <a:lvl4pPr>
              <a:lnSpc>
                <a:spcPts val="1256"/>
              </a:lnSpc>
              <a:defRPr sz="1000" baseline="0">
                <a:solidFill>
                  <a:srgbClr val="333333"/>
                </a:solidFill>
                <a:latin typeface="Arial"/>
              </a:defRPr>
            </a:lvl4pPr>
            <a:lvl5pPr>
              <a:lnSpc>
                <a:spcPts val="1256"/>
              </a:lnSpc>
              <a:defRPr sz="1000" baseline="0">
                <a:solidFill>
                  <a:srgbClr val="333333"/>
                </a:solidFill>
                <a:latin typeface="Arial"/>
              </a:defRPr>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7372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BF774-CAFB-44FB-94D9-0FD5806C6970}"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47F71-FF8E-4C24-97C0-FE7EBB7FC2A2}" type="slidenum">
              <a:rPr lang="en-US" smtClean="0"/>
              <a:t>‹#›</a:t>
            </a:fld>
            <a:endParaRPr lang="en-US"/>
          </a:p>
        </p:txBody>
      </p:sp>
    </p:spTree>
    <p:extLst>
      <p:ext uri="{BB962C8B-B14F-4D97-AF65-F5344CB8AC3E}">
        <p14:creationId xmlns:p14="http://schemas.microsoft.com/office/powerpoint/2010/main" val="256658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BF774-CAFB-44FB-94D9-0FD5806C6970}"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47F71-FF8E-4C24-97C0-FE7EBB7FC2A2}" type="slidenum">
              <a:rPr lang="en-US" smtClean="0"/>
              <a:t>‹#›</a:t>
            </a:fld>
            <a:endParaRPr lang="en-US"/>
          </a:p>
        </p:txBody>
      </p:sp>
    </p:spTree>
    <p:extLst>
      <p:ext uri="{BB962C8B-B14F-4D97-AF65-F5344CB8AC3E}">
        <p14:creationId xmlns:p14="http://schemas.microsoft.com/office/powerpoint/2010/main" val="208397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ABF774-CAFB-44FB-94D9-0FD5806C6970}"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47F71-FF8E-4C24-97C0-FE7EBB7FC2A2}" type="slidenum">
              <a:rPr lang="en-US" smtClean="0"/>
              <a:t>‹#›</a:t>
            </a:fld>
            <a:endParaRPr lang="en-US"/>
          </a:p>
        </p:txBody>
      </p:sp>
    </p:spTree>
    <p:extLst>
      <p:ext uri="{BB962C8B-B14F-4D97-AF65-F5344CB8AC3E}">
        <p14:creationId xmlns:p14="http://schemas.microsoft.com/office/powerpoint/2010/main" val="420512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ABF774-CAFB-44FB-94D9-0FD5806C6970}" type="datetimeFigureOut">
              <a:rPr lang="en-US" smtClean="0"/>
              <a:t>4/27/2016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647F71-FF8E-4C24-97C0-FE7EBB7FC2A2}" type="slidenum">
              <a:rPr lang="en-US" smtClean="0"/>
              <a:t>‹#›</a:t>
            </a:fld>
            <a:endParaRPr lang="en-US"/>
          </a:p>
        </p:txBody>
      </p:sp>
    </p:spTree>
    <p:extLst>
      <p:ext uri="{BB962C8B-B14F-4D97-AF65-F5344CB8AC3E}">
        <p14:creationId xmlns:p14="http://schemas.microsoft.com/office/powerpoint/2010/main" val="3283823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ABF774-CAFB-44FB-94D9-0FD5806C6970}" type="datetimeFigureOut">
              <a:rPr lang="en-US" smtClean="0"/>
              <a:t>4/27/2016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647F71-FF8E-4C24-97C0-FE7EBB7FC2A2}" type="slidenum">
              <a:rPr lang="en-US" smtClean="0"/>
              <a:t>‹#›</a:t>
            </a:fld>
            <a:endParaRPr lang="en-US"/>
          </a:p>
        </p:txBody>
      </p:sp>
    </p:spTree>
    <p:extLst>
      <p:ext uri="{BB962C8B-B14F-4D97-AF65-F5344CB8AC3E}">
        <p14:creationId xmlns:p14="http://schemas.microsoft.com/office/powerpoint/2010/main" val="346441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BF774-CAFB-44FB-94D9-0FD5806C6970}" type="datetimeFigureOut">
              <a:rPr lang="en-US" smtClean="0"/>
              <a:t>4/27/2016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647F71-FF8E-4C24-97C0-FE7EBB7FC2A2}" type="slidenum">
              <a:rPr lang="en-US" smtClean="0"/>
              <a:t>‹#›</a:t>
            </a:fld>
            <a:endParaRPr lang="en-US"/>
          </a:p>
        </p:txBody>
      </p:sp>
    </p:spTree>
    <p:extLst>
      <p:ext uri="{BB962C8B-B14F-4D97-AF65-F5344CB8AC3E}">
        <p14:creationId xmlns:p14="http://schemas.microsoft.com/office/powerpoint/2010/main" val="597903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BF774-CAFB-44FB-94D9-0FD5806C6970}"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47F71-FF8E-4C24-97C0-FE7EBB7FC2A2}" type="slidenum">
              <a:rPr lang="en-US" smtClean="0"/>
              <a:t>‹#›</a:t>
            </a:fld>
            <a:endParaRPr lang="en-US"/>
          </a:p>
        </p:txBody>
      </p:sp>
    </p:spTree>
    <p:extLst>
      <p:ext uri="{BB962C8B-B14F-4D97-AF65-F5344CB8AC3E}">
        <p14:creationId xmlns:p14="http://schemas.microsoft.com/office/powerpoint/2010/main" val="368639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BF774-CAFB-44FB-94D9-0FD5806C6970}"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47F71-FF8E-4C24-97C0-FE7EBB7FC2A2}" type="slidenum">
              <a:rPr lang="en-US" smtClean="0"/>
              <a:t>‹#›</a:t>
            </a:fld>
            <a:endParaRPr lang="en-US"/>
          </a:p>
        </p:txBody>
      </p:sp>
    </p:spTree>
    <p:extLst>
      <p:ext uri="{BB962C8B-B14F-4D97-AF65-F5344CB8AC3E}">
        <p14:creationId xmlns:p14="http://schemas.microsoft.com/office/powerpoint/2010/main" val="3909521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BF774-CAFB-44FB-94D9-0FD5806C6970}" type="datetimeFigureOut">
              <a:rPr lang="en-US" smtClean="0"/>
              <a:t>4/27/2016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47F71-FF8E-4C24-97C0-FE7EBB7FC2A2}" type="slidenum">
              <a:rPr lang="en-US" smtClean="0"/>
              <a:t>‹#›</a:t>
            </a:fld>
            <a:endParaRPr lang="en-US"/>
          </a:p>
        </p:txBody>
      </p:sp>
    </p:spTree>
    <p:extLst>
      <p:ext uri="{BB962C8B-B14F-4D97-AF65-F5344CB8AC3E}">
        <p14:creationId xmlns:p14="http://schemas.microsoft.com/office/powerpoint/2010/main" val="2638319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3" Type="http://schemas.openxmlformats.org/officeDocument/2006/relationships/image" Target="../media/image2.emf"/><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4.jpeg"/><Relationship Id="rId7" Type="http://schemas.openxmlformats.org/officeDocument/2006/relationships/image" Target="../media/image2.emf"/><Relationship Id="rId2" Type="http://schemas.openxmlformats.org/officeDocument/2006/relationships/image" Target="../media/image13.jpeg"/><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image" Target="../media/image16.jpg"/><Relationship Id="rId10" Type="http://schemas.openxmlformats.org/officeDocument/2006/relationships/image" Target="../media/image18.jpeg"/><Relationship Id="rId4" Type="http://schemas.openxmlformats.org/officeDocument/2006/relationships/image" Target="../media/image15.jpeg"/><Relationship Id="rId9"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27.jpeg"/><Relationship Id="rId3" Type="http://schemas.openxmlformats.org/officeDocument/2006/relationships/image" Target="../media/image20.jpg"/><Relationship Id="rId7" Type="http://schemas.openxmlformats.org/officeDocument/2006/relationships/image" Target="../media/image5.jpeg"/><Relationship Id="rId12" Type="http://schemas.openxmlformats.org/officeDocument/2006/relationships/image" Target="../media/image26.jpeg"/><Relationship Id="rId2" Type="http://schemas.openxmlformats.org/officeDocument/2006/relationships/image" Target="../media/image19.jpg"/><Relationship Id="rId1" Type="http://schemas.openxmlformats.org/officeDocument/2006/relationships/slideLayout" Target="../slideLayouts/slideLayout12.xml"/><Relationship Id="rId6" Type="http://schemas.openxmlformats.org/officeDocument/2006/relationships/image" Target="../media/image3.jpg"/><Relationship Id="rId11" Type="http://schemas.openxmlformats.org/officeDocument/2006/relationships/image" Target="../media/image25.jpeg"/><Relationship Id="rId5" Type="http://schemas.openxmlformats.org/officeDocument/2006/relationships/image" Target="../media/image2.emf"/><Relationship Id="rId10" Type="http://schemas.openxmlformats.org/officeDocument/2006/relationships/image" Target="../media/image24.jpg"/><Relationship Id="rId4" Type="http://schemas.openxmlformats.org/officeDocument/2006/relationships/image" Target="../media/image21.jpg"/><Relationship Id="rId9" Type="http://schemas.openxmlformats.org/officeDocument/2006/relationships/image" Target="../media/image23.jpg"/><Relationship Id="rId14" Type="http://schemas.openxmlformats.org/officeDocument/2006/relationships/image" Target="../media/image28.jpeg"/></Relationships>
</file>

<file path=ppt/slides/_rels/slide4.xml.rels><?xml version="1.0" encoding="UTF-8" standalone="yes"?>
<Relationships xmlns="http://schemas.openxmlformats.org/package/2006/relationships"><Relationship Id="rId8" Type="http://schemas.openxmlformats.org/officeDocument/2006/relationships/image" Target="../media/image2.emf"/><Relationship Id="rId13" Type="http://schemas.openxmlformats.org/officeDocument/2006/relationships/image" Target="../media/image37.jpeg"/><Relationship Id="rId3" Type="http://schemas.openxmlformats.org/officeDocument/2006/relationships/image" Target="../media/image30.jpeg"/><Relationship Id="rId7" Type="http://schemas.openxmlformats.org/officeDocument/2006/relationships/image" Target="../media/image34.jpg"/><Relationship Id="rId12" Type="http://schemas.openxmlformats.org/officeDocument/2006/relationships/image" Target="../media/image36.jpeg"/><Relationship Id="rId2" Type="http://schemas.openxmlformats.org/officeDocument/2006/relationships/image" Target="../media/image29.jpeg"/><Relationship Id="rId16" Type="http://schemas.openxmlformats.org/officeDocument/2006/relationships/image" Target="../media/image40.jpeg"/><Relationship Id="rId1" Type="http://schemas.openxmlformats.org/officeDocument/2006/relationships/slideLayout" Target="../slideLayouts/slideLayout12.xml"/><Relationship Id="rId6" Type="http://schemas.openxmlformats.org/officeDocument/2006/relationships/image" Target="../media/image33.jpg"/><Relationship Id="rId11" Type="http://schemas.openxmlformats.org/officeDocument/2006/relationships/image" Target="../media/image35.jpg"/><Relationship Id="rId5" Type="http://schemas.openxmlformats.org/officeDocument/2006/relationships/image" Target="../media/image32.jpg"/><Relationship Id="rId15" Type="http://schemas.openxmlformats.org/officeDocument/2006/relationships/image" Target="../media/image39.jpeg"/><Relationship Id="rId10" Type="http://schemas.openxmlformats.org/officeDocument/2006/relationships/image" Target="../media/image3.jpg"/><Relationship Id="rId4" Type="http://schemas.openxmlformats.org/officeDocument/2006/relationships/image" Target="../media/image31.jpeg"/><Relationship Id="rId9" Type="http://schemas.openxmlformats.org/officeDocument/2006/relationships/image" Target="../media/image17.emf"/><Relationship Id="rId1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734" y="2014273"/>
            <a:ext cx="1104936" cy="2362200"/>
          </a:xfrm>
          <a:prstGeom prst="rect">
            <a:avLst/>
          </a:prstGeom>
          <a:ln>
            <a:noFill/>
            <a:prstDash val="lgDash"/>
          </a:ln>
        </p:spPr>
      </p:pic>
      <p:sp>
        <p:nvSpPr>
          <p:cNvPr id="2" name="Text Placeholder 1"/>
          <p:cNvSpPr>
            <a:spLocks noGrp="1"/>
          </p:cNvSpPr>
          <p:nvPr>
            <p:ph type="body" idx="1"/>
          </p:nvPr>
        </p:nvSpPr>
        <p:spPr>
          <a:xfrm>
            <a:off x="533400" y="1589457"/>
            <a:ext cx="8176260" cy="256496"/>
          </a:xfrm>
        </p:spPr>
        <p:txBody>
          <a:bodyPr/>
          <a:lstStyle/>
          <a:p>
            <a:r>
              <a:rPr lang="en-US" dirty="0" smtClean="0">
                <a:solidFill>
                  <a:srgbClr val="656565"/>
                </a:solidFill>
              </a:rPr>
              <a:t>Smooth-Star</a:t>
            </a:r>
            <a:r>
              <a:rPr lang="en-US" sz="500" dirty="0" smtClean="0">
                <a:solidFill>
                  <a:srgbClr val="656565"/>
                </a:solidFill>
              </a:rPr>
              <a:t>®  </a:t>
            </a:r>
            <a:r>
              <a:rPr lang="en-US" dirty="0" smtClean="0">
                <a:solidFill>
                  <a:srgbClr val="656565"/>
                </a:solidFill>
              </a:rPr>
              <a:t>Paintable Fiberglass</a:t>
            </a:r>
            <a:endParaRPr lang="en-US" sz="500" dirty="0">
              <a:solidFill>
                <a:srgbClr val="656565"/>
              </a:solidFill>
            </a:endParaRPr>
          </a:p>
        </p:txBody>
      </p:sp>
      <p:sp>
        <p:nvSpPr>
          <p:cNvPr id="13" name="Rectangle 12"/>
          <p:cNvSpPr/>
          <p:nvPr/>
        </p:nvSpPr>
        <p:spPr>
          <a:xfrm>
            <a:off x="1" y="880312"/>
            <a:ext cx="9143999" cy="622016"/>
          </a:xfrm>
          <a:prstGeom prst="rect">
            <a:avLst/>
          </a:prstGeom>
          <a:solidFill>
            <a:srgbClr val="004877"/>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dirty="0">
              <a:solidFill>
                <a:srgbClr val="005293"/>
              </a:solidFill>
            </a:endParaRPr>
          </a:p>
        </p:txBody>
      </p:sp>
      <p:sp>
        <p:nvSpPr>
          <p:cNvPr id="15" name="Rectangle 14"/>
          <p:cNvSpPr/>
          <p:nvPr/>
        </p:nvSpPr>
        <p:spPr>
          <a:xfrm>
            <a:off x="-79558" y="6006198"/>
            <a:ext cx="9223558" cy="45719"/>
          </a:xfrm>
          <a:prstGeom prst="rect">
            <a:avLst/>
          </a:prstGeom>
          <a:solidFill>
            <a:srgbClr val="004877"/>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dirty="0">
              <a:solidFill>
                <a:srgbClr val="004877"/>
              </a:solidFill>
            </a:endParaRPr>
          </a:p>
        </p:txBody>
      </p:sp>
      <p:sp>
        <p:nvSpPr>
          <p:cNvPr id="16" name="TextBox 15"/>
          <p:cNvSpPr txBox="1"/>
          <p:nvPr/>
        </p:nvSpPr>
        <p:spPr>
          <a:xfrm>
            <a:off x="255864" y="6490111"/>
            <a:ext cx="6688624" cy="339686"/>
          </a:xfrm>
          <a:prstGeom prst="rect">
            <a:avLst/>
          </a:prstGeom>
          <a:noFill/>
        </p:spPr>
        <p:txBody>
          <a:bodyPr wrap="square" lIns="82058" tIns="41029" rIns="82058" bIns="41029" rtlCol="0">
            <a:spAutoFit/>
          </a:bodyPr>
          <a:lstStyle/>
          <a:p>
            <a:pPr>
              <a:lnSpc>
                <a:spcPct val="90000"/>
              </a:lnSpc>
            </a:pPr>
            <a:r>
              <a:rPr lang="en-US" sz="600" dirty="0">
                <a:latin typeface="Arial"/>
                <a:cs typeface="Arial"/>
              </a:rPr>
              <a:t>©2014 Therma-Tru Corp. All rights reserved. ENERGY STAR is a government program that helps consumers protect the environment through superior energy efficiency and is a registered trademark of the U.S. Department of Energy and the U.S. Environmental Protection Agency.</a:t>
            </a:r>
          </a:p>
          <a:p>
            <a:pPr>
              <a:lnSpc>
                <a:spcPct val="90000"/>
              </a:lnSpc>
            </a:pPr>
            <a:endParaRPr lang="en-US" sz="600" dirty="0">
              <a:latin typeface="Arial"/>
              <a:cs typeface="Arial"/>
            </a:endParaRPr>
          </a:p>
        </p:txBody>
      </p:sp>
      <p:sp>
        <p:nvSpPr>
          <p:cNvPr id="17" name="Rectangle 16"/>
          <p:cNvSpPr/>
          <p:nvPr/>
        </p:nvSpPr>
        <p:spPr>
          <a:xfrm>
            <a:off x="7488594" y="6072201"/>
            <a:ext cx="1340378" cy="221359"/>
          </a:xfrm>
          <a:prstGeom prst="rect">
            <a:avLst/>
          </a:prstGeom>
        </p:spPr>
        <p:txBody>
          <a:bodyPr wrap="square" lIns="82058" tIns="41029" rIns="82058" bIns="41029">
            <a:spAutoFit/>
          </a:bodyPr>
          <a:lstStyle/>
          <a:p>
            <a:pPr algn="r"/>
            <a:r>
              <a:rPr lang="en-US" sz="900" b="1" dirty="0">
                <a:latin typeface="Arial"/>
                <a:cs typeface="Arial"/>
              </a:rPr>
              <a:t>www.thermatru.com</a:t>
            </a:r>
          </a:p>
        </p:txBody>
      </p:sp>
      <p:pic>
        <p:nvPicPr>
          <p:cNvPr id="18" name="Picture 17" descr="ENE_prt_h_c.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8337" y="6367791"/>
            <a:ext cx="777607" cy="306674"/>
          </a:xfrm>
          <a:prstGeom prst="rect">
            <a:avLst/>
          </a:prstGeom>
        </p:spPr>
      </p:pic>
      <p:sp>
        <p:nvSpPr>
          <p:cNvPr id="19" name="TextBox 18"/>
          <p:cNvSpPr txBox="1"/>
          <p:nvPr/>
        </p:nvSpPr>
        <p:spPr>
          <a:xfrm>
            <a:off x="7242225" y="6630320"/>
            <a:ext cx="704363" cy="176519"/>
          </a:xfrm>
          <a:prstGeom prst="rect">
            <a:avLst/>
          </a:prstGeom>
          <a:noFill/>
        </p:spPr>
        <p:txBody>
          <a:bodyPr wrap="square" lIns="82058" tIns="41029" rIns="82058" bIns="41029" rtlCol="0">
            <a:spAutoFit/>
          </a:bodyPr>
          <a:lstStyle/>
          <a:p>
            <a:r>
              <a:rPr lang="en-US" sz="600" dirty="0"/>
              <a:t>Fiberglass</a:t>
            </a:r>
          </a:p>
        </p:txBody>
      </p:sp>
      <p:sp>
        <p:nvSpPr>
          <p:cNvPr id="23" name="TextBox 22"/>
          <p:cNvSpPr txBox="1"/>
          <p:nvPr/>
        </p:nvSpPr>
        <p:spPr>
          <a:xfrm>
            <a:off x="397902" y="4379976"/>
            <a:ext cx="1752600" cy="649224"/>
          </a:xfrm>
          <a:prstGeom prst="rect">
            <a:avLst/>
          </a:prstGeom>
          <a:noFill/>
        </p:spPr>
        <p:txBody>
          <a:bodyPr wrap="square" lIns="82058" tIns="41029" rIns="82058" bIns="41029" rtlCol="0">
            <a:noAutofit/>
          </a:bodyPr>
          <a:lstStyle/>
          <a:p>
            <a:pPr algn="ctr"/>
            <a:r>
              <a:rPr lang="en-US" sz="900" dirty="0" smtClean="0">
                <a:latin typeface="Arial"/>
                <a:cs typeface="Arial"/>
              </a:rPr>
              <a:t>Solid </a:t>
            </a:r>
            <a:r>
              <a:rPr lang="en-US" sz="900" dirty="0">
                <a:latin typeface="Arial"/>
                <a:cs typeface="Arial"/>
              </a:rPr>
              <a:t>6-Panel Door</a:t>
            </a:r>
          </a:p>
          <a:p>
            <a:pPr algn="ctr"/>
            <a:r>
              <a:rPr lang="en-US" sz="700" dirty="0" smtClean="0">
                <a:latin typeface="Arial" pitchFamily="34" charset="0"/>
                <a:cs typeface="Arial" pitchFamily="34" charset="0"/>
              </a:rPr>
              <a:t>6</a:t>
            </a:r>
            <a:r>
              <a:rPr lang="en-US" sz="700" dirty="0">
                <a:latin typeface="Arial" pitchFamily="34" charset="0"/>
                <a:cs typeface="Arial" pitchFamily="34" charset="0"/>
              </a:rPr>
              <a:t>'</a:t>
            </a:r>
            <a:r>
              <a:rPr lang="en-US" sz="700" dirty="0" smtClean="0">
                <a:latin typeface="Arial" pitchFamily="34" charset="0"/>
                <a:cs typeface="Arial" pitchFamily="34" charset="0"/>
              </a:rPr>
              <a:t>8</a:t>
            </a:r>
            <a:r>
              <a:rPr lang="en-US" sz="700" dirty="0">
                <a:latin typeface="Arial" pitchFamily="34" charset="0"/>
                <a:cs typeface="Arial" pitchFamily="34" charset="0"/>
              </a:rPr>
              <a:t>"</a:t>
            </a:r>
            <a:r>
              <a:rPr lang="en-US" sz="700" dirty="0" smtClean="0">
                <a:latin typeface="Arial" pitchFamily="34" charset="0"/>
                <a:cs typeface="Arial" pitchFamily="34" charset="0"/>
              </a:rPr>
              <a:t> </a:t>
            </a:r>
            <a:r>
              <a:rPr lang="en-US" sz="700" dirty="0">
                <a:latin typeface="Arial" pitchFamily="34" charset="0"/>
                <a:cs typeface="Arial" pitchFamily="34" charset="0"/>
              </a:rPr>
              <a:t>Door </a:t>
            </a:r>
            <a:r>
              <a:rPr lang="en-US" sz="700" dirty="0">
                <a:latin typeface="Arial"/>
                <a:cs typeface="Arial"/>
              </a:rPr>
              <a:t>w/ </a:t>
            </a:r>
            <a:r>
              <a:rPr lang="en-US" sz="700" dirty="0" smtClean="0">
                <a:latin typeface="Arial" pitchFamily="34" charset="0"/>
                <a:cs typeface="Arial" pitchFamily="34" charset="0"/>
              </a:rPr>
              <a:t>14</a:t>
            </a:r>
            <a:r>
              <a:rPr lang="en-US" sz="700" dirty="0">
                <a:latin typeface="Arial" pitchFamily="34" charset="0"/>
                <a:cs typeface="Arial" pitchFamily="34" charset="0"/>
              </a:rPr>
              <a:t>"</a:t>
            </a:r>
            <a:r>
              <a:rPr lang="en-US" sz="700" dirty="0" smtClean="0">
                <a:latin typeface="Arial" pitchFamily="34" charset="0"/>
                <a:cs typeface="Arial" pitchFamily="34" charset="0"/>
              </a:rPr>
              <a:t> </a:t>
            </a:r>
            <a:r>
              <a:rPr lang="en-US" sz="700" dirty="0" err="1" smtClean="0">
                <a:latin typeface="Arial" pitchFamily="34" charset="0"/>
                <a:cs typeface="Arial" pitchFamily="34" charset="0"/>
              </a:rPr>
              <a:t>Sidelites</a:t>
            </a:r>
            <a:endParaRPr lang="en-US" sz="700" dirty="0">
              <a:latin typeface="Arial" pitchFamily="34" charset="0"/>
              <a:cs typeface="Arial" pitchFamily="34" charset="0"/>
            </a:endParaRPr>
          </a:p>
          <a:p>
            <a:pPr algn="ctr"/>
            <a:r>
              <a:rPr lang="en-US" sz="700" dirty="0" smtClean="0">
                <a:latin typeface="Arial" pitchFamily="34" charset="0"/>
                <a:cs typeface="Arial" pitchFamily="34" charset="0"/>
              </a:rPr>
              <a:t>Door</a:t>
            </a:r>
            <a:r>
              <a:rPr lang="en-US" sz="700" dirty="0">
                <a:latin typeface="Arial" pitchFamily="34" charset="0"/>
                <a:cs typeface="Arial" pitchFamily="34" charset="0"/>
              </a:rPr>
              <a:t>: S210; </a:t>
            </a:r>
            <a:r>
              <a:rPr lang="en-US" sz="700" dirty="0" err="1">
                <a:latin typeface="Arial" pitchFamily="34" charset="0"/>
                <a:cs typeface="Arial" pitchFamily="34" charset="0"/>
              </a:rPr>
              <a:t>Sidelites</a:t>
            </a:r>
            <a:r>
              <a:rPr lang="en-US" sz="700" dirty="0">
                <a:latin typeface="Arial" pitchFamily="34" charset="0"/>
                <a:cs typeface="Arial" pitchFamily="34" charset="0"/>
              </a:rPr>
              <a:t>: S308SL</a:t>
            </a:r>
          </a:p>
        </p:txBody>
      </p:sp>
      <p:sp>
        <p:nvSpPr>
          <p:cNvPr id="22" name="TextBox 21"/>
          <p:cNvSpPr txBox="1"/>
          <p:nvPr/>
        </p:nvSpPr>
        <p:spPr>
          <a:xfrm>
            <a:off x="255864" y="6115072"/>
            <a:ext cx="6688624" cy="366616"/>
          </a:xfrm>
          <a:prstGeom prst="rect">
            <a:avLst/>
          </a:prstGeom>
          <a:noFill/>
        </p:spPr>
        <p:txBody>
          <a:bodyPr wrap="square" lIns="82058" tIns="41029" rIns="82058" bIns="41029" rtlCol="0">
            <a:spAutoFit/>
          </a:bodyPr>
          <a:lstStyle/>
          <a:p>
            <a:r>
              <a:rPr lang="en-US" sz="600" dirty="0">
                <a:latin typeface="Arial"/>
                <a:cs typeface="Arial"/>
              </a:rPr>
              <a:t>Note: Product images show exterior side of door. Colors may vary from an actual application due to fluctuations in finishing. Glass privacy ratings may be more or less than indicated, based on glass design and size of glass. Glass designs may differ from depiction due to handcrafting and size of glass. See your Therma-Tru seller or visit www.thermatru.com for details on limited warranties and exclusions, glass privacy ratings and designs, and ENERGY STAR</a:t>
            </a:r>
            <a:r>
              <a:rPr lang="en-US" sz="600" baseline="30000" dirty="0">
                <a:latin typeface="Arial"/>
                <a:cs typeface="Arial"/>
              </a:rPr>
              <a:t>®</a:t>
            </a:r>
            <a:r>
              <a:rPr lang="en-US" sz="600" dirty="0">
                <a:latin typeface="Arial"/>
                <a:cs typeface="Arial"/>
              </a:rPr>
              <a:t>  qualified products.</a:t>
            </a: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3922" y="287680"/>
            <a:ext cx="1778075" cy="404689"/>
          </a:xfrm>
          <a:prstGeom prst="rect">
            <a:avLst/>
          </a:prstGeom>
        </p:spPr>
      </p:pic>
      <p:sp>
        <p:nvSpPr>
          <p:cNvPr id="26" name="TextBox 25"/>
          <p:cNvSpPr txBox="1"/>
          <p:nvPr/>
        </p:nvSpPr>
        <p:spPr>
          <a:xfrm>
            <a:off x="885351" y="252063"/>
            <a:ext cx="3511159" cy="455383"/>
          </a:xfrm>
          <a:prstGeom prst="rect">
            <a:avLst/>
          </a:prstGeom>
          <a:noFill/>
        </p:spPr>
        <p:txBody>
          <a:bodyPr wrap="square" lIns="0" tIns="0" rIns="0" bIns="0" rtlCol="0">
            <a:noAutofit/>
          </a:bodyPr>
          <a:lstStyle/>
          <a:p>
            <a:pPr>
              <a:lnSpc>
                <a:spcPts val="2602"/>
              </a:lnSpc>
            </a:pPr>
            <a:r>
              <a:rPr lang="en-US" sz="2500" dirty="0">
                <a:solidFill>
                  <a:srgbClr val="666666"/>
                </a:solidFill>
                <a:latin typeface="Arial"/>
              </a:rPr>
              <a:t>Your Logo Here</a:t>
            </a:r>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268" y="2017059"/>
            <a:ext cx="422532" cy="2362200"/>
          </a:xfrm>
          <a:prstGeom prst="rect">
            <a:avLst/>
          </a:prstGeom>
          <a:ln>
            <a:solidFill>
              <a:schemeClr val="tx1"/>
            </a:solidFill>
            <a:prstDash val="lgDash"/>
          </a:ln>
        </p:spPr>
      </p:pic>
      <p:sp>
        <p:nvSpPr>
          <p:cNvPr id="28" name="TextBox 27"/>
          <p:cNvSpPr txBox="1"/>
          <p:nvPr/>
        </p:nvSpPr>
        <p:spPr>
          <a:xfrm>
            <a:off x="2286000" y="5045877"/>
            <a:ext cx="4545838" cy="821523"/>
          </a:xfrm>
          <a:prstGeom prst="rect">
            <a:avLst/>
          </a:prstGeom>
          <a:noFill/>
          <a:ln w="25400">
            <a:solidFill>
              <a:schemeClr val="tx2"/>
            </a:solidFill>
          </a:ln>
        </p:spPr>
        <p:txBody>
          <a:bodyPr wrap="square" lIns="82058" tIns="41029" rIns="82058" bIns="41029" rtlCol="0">
            <a:spAutoFit/>
          </a:bodyPr>
          <a:lstStyle/>
          <a:p>
            <a:r>
              <a:rPr lang="en-US" sz="1200" dirty="0" smtClean="0">
                <a:latin typeface="Arial Narrow" pitchFamily="34" charset="0"/>
              </a:rPr>
              <a:t>Smooth-Star </a:t>
            </a:r>
            <a:r>
              <a:rPr lang="en-US" sz="1200" dirty="0">
                <a:latin typeface="Arial Narrow" pitchFamily="34" charset="0"/>
              </a:rPr>
              <a:t>is the answer when the best look for the home is delivered in a sleek, paintable package. The more attractive and durable alternative to steel, Smooth-Star fiberglass doors are ready-to-paint with crisp, clean contours that meet the needs of homeowners seeking more color options for their doorways.</a:t>
            </a:r>
          </a:p>
        </p:txBody>
      </p:sp>
      <p:sp>
        <p:nvSpPr>
          <p:cNvPr id="24" name="Rectangle 23"/>
          <p:cNvSpPr/>
          <p:nvPr/>
        </p:nvSpPr>
        <p:spPr>
          <a:xfrm>
            <a:off x="1865376" y="2014273"/>
            <a:ext cx="420624" cy="2362200"/>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pic>
        <p:nvPicPr>
          <p:cNvPr id="25" name="Picture 2" descr="E:\TT Ad Planner_Disc Master_04142014\AdPlanner\ImageLibrary\Low-Resolution\Logos\Warranty\JPEG\TTWarranty_Lifetime_4C_L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8984" y="6367346"/>
            <a:ext cx="739220" cy="29260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8489" y="2017321"/>
            <a:ext cx="1061618" cy="2359152"/>
          </a:xfrm>
          <a:prstGeom prst="rect">
            <a:avLst/>
          </a:prstGeom>
          <a:ln>
            <a:noFill/>
            <a:prstDash val="lgDash"/>
          </a:ln>
        </p:spPr>
      </p:pic>
      <p:sp>
        <p:nvSpPr>
          <p:cNvPr id="31" name="TextBox 30"/>
          <p:cNvSpPr txBox="1"/>
          <p:nvPr/>
        </p:nvSpPr>
        <p:spPr>
          <a:xfrm>
            <a:off x="2514600" y="4373425"/>
            <a:ext cx="1969395" cy="611744"/>
          </a:xfrm>
          <a:prstGeom prst="rect">
            <a:avLst/>
          </a:prstGeom>
          <a:noFill/>
        </p:spPr>
        <p:txBody>
          <a:bodyPr wrap="square" lIns="82058" tIns="41029" rIns="82058" bIns="41029" rtlCol="0">
            <a:noAutofit/>
          </a:bodyPr>
          <a:lstStyle/>
          <a:p>
            <a:pPr algn="ctr"/>
            <a:r>
              <a:rPr lang="en-US" sz="900" dirty="0" smtClean="0">
                <a:latin typeface="Arial"/>
                <a:cs typeface="Arial"/>
              </a:rPr>
              <a:t>Clear Glass with Fixed Grilles</a:t>
            </a:r>
            <a:endParaRPr lang="en-US" sz="900" dirty="0">
              <a:latin typeface="Arial"/>
              <a:cs typeface="Arial"/>
            </a:endParaRPr>
          </a:p>
          <a:p>
            <a:pPr algn="ctr"/>
            <a:r>
              <a:rPr lang="en-US" sz="700" dirty="0">
                <a:latin typeface="Arial" pitchFamily="34" charset="0"/>
                <a:cs typeface="Arial" pitchFamily="34" charset="0"/>
              </a:rPr>
              <a:t>6'8" Door </a:t>
            </a:r>
            <a:r>
              <a:rPr lang="en-US" sz="700" dirty="0">
                <a:latin typeface="Arial"/>
                <a:cs typeface="Arial"/>
              </a:rPr>
              <a:t>w/ </a:t>
            </a:r>
            <a:r>
              <a:rPr lang="en-US" sz="700" dirty="0">
                <a:latin typeface="Arial" pitchFamily="34" charset="0"/>
                <a:cs typeface="Arial" pitchFamily="34" charset="0"/>
              </a:rPr>
              <a:t>14" </a:t>
            </a:r>
            <a:r>
              <a:rPr lang="en-US" sz="700" dirty="0" err="1">
                <a:latin typeface="Arial" pitchFamily="34" charset="0"/>
                <a:cs typeface="Arial" pitchFamily="34" charset="0"/>
              </a:rPr>
              <a:t>Sidelites</a:t>
            </a:r>
            <a:endParaRPr lang="en-US" sz="700" dirty="0">
              <a:latin typeface="Arial" pitchFamily="34" charset="0"/>
              <a:cs typeface="Arial" pitchFamily="34" charset="0"/>
            </a:endParaRPr>
          </a:p>
          <a:p>
            <a:pPr algn="ctr"/>
            <a:r>
              <a:rPr lang="en-US" sz="700" dirty="0" smtClean="0">
                <a:latin typeface="Arial" pitchFamily="34" charset="0"/>
                <a:cs typeface="Arial" pitchFamily="34" charset="0"/>
              </a:rPr>
              <a:t>Door: S704; </a:t>
            </a:r>
            <a:r>
              <a:rPr lang="en-US" sz="700" dirty="0" err="1" smtClean="0">
                <a:latin typeface="Arial" pitchFamily="34" charset="0"/>
                <a:cs typeface="Arial" pitchFamily="34" charset="0"/>
              </a:rPr>
              <a:t>Sidelites</a:t>
            </a:r>
            <a:r>
              <a:rPr lang="en-US" sz="700" dirty="0" smtClean="0">
                <a:latin typeface="Arial" pitchFamily="34" charset="0"/>
                <a:cs typeface="Arial" pitchFamily="34" charset="0"/>
              </a:rPr>
              <a:t>: S210SL</a:t>
            </a: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33301" y="2014273"/>
            <a:ext cx="393192" cy="2359152"/>
          </a:xfrm>
          <a:prstGeom prst="rect">
            <a:avLst/>
          </a:prstGeom>
          <a:ln>
            <a:solidFill>
              <a:schemeClr val="tx1"/>
            </a:solidFill>
            <a:prstDash val="lgDash"/>
          </a:ln>
        </p:spPr>
      </p:pic>
      <p:sp>
        <p:nvSpPr>
          <p:cNvPr id="32" name="Rectangle 31"/>
          <p:cNvSpPr/>
          <p:nvPr/>
        </p:nvSpPr>
        <p:spPr>
          <a:xfrm>
            <a:off x="4057301" y="2014273"/>
            <a:ext cx="393192" cy="2359152"/>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63486" y="2020824"/>
            <a:ext cx="1061618" cy="2359152"/>
          </a:xfrm>
          <a:prstGeom prst="rect">
            <a:avLst/>
          </a:prstGeom>
          <a:ln>
            <a:noFill/>
            <a:prstDash val="lgDash"/>
          </a:ln>
        </p:spPr>
      </p:pic>
      <p:pic>
        <p:nvPicPr>
          <p:cNvPr id="34" name="Picture 3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24400" y="2014273"/>
            <a:ext cx="407937" cy="2359152"/>
          </a:xfrm>
          <a:prstGeom prst="rect">
            <a:avLst/>
          </a:prstGeom>
          <a:ln>
            <a:solidFill>
              <a:schemeClr val="tx1"/>
            </a:solidFill>
            <a:prstDash val="lgDash"/>
          </a:ln>
        </p:spPr>
      </p:pic>
      <p:sp>
        <p:nvSpPr>
          <p:cNvPr id="36" name="TextBox 35"/>
          <p:cNvSpPr txBox="1"/>
          <p:nvPr/>
        </p:nvSpPr>
        <p:spPr>
          <a:xfrm>
            <a:off x="4495800" y="4379976"/>
            <a:ext cx="2396989" cy="611744"/>
          </a:xfrm>
          <a:prstGeom prst="rect">
            <a:avLst/>
          </a:prstGeom>
          <a:noFill/>
        </p:spPr>
        <p:txBody>
          <a:bodyPr wrap="square" lIns="82058" tIns="41029" rIns="82058" bIns="41029" rtlCol="0">
            <a:noAutofit/>
          </a:bodyPr>
          <a:lstStyle/>
          <a:p>
            <a:pPr algn="ctr"/>
            <a:r>
              <a:rPr lang="en-US" sz="900" dirty="0" smtClean="0">
                <a:latin typeface="Arial"/>
                <a:cs typeface="Arial"/>
              </a:rPr>
              <a:t>Clear Glass with Grilles Between Glass</a:t>
            </a:r>
            <a:endParaRPr lang="en-US" sz="900" dirty="0">
              <a:latin typeface="Arial"/>
              <a:cs typeface="Arial"/>
            </a:endParaRPr>
          </a:p>
          <a:p>
            <a:pPr algn="ctr"/>
            <a:r>
              <a:rPr lang="en-US" sz="700" dirty="0">
                <a:latin typeface="Arial" pitchFamily="34" charset="0"/>
                <a:cs typeface="Arial" pitchFamily="34" charset="0"/>
              </a:rPr>
              <a:t>6'8" Door </a:t>
            </a:r>
            <a:r>
              <a:rPr lang="en-US" sz="700" dirty="0">
                <a:latin typeface="Arial"/>
                <a:cs typeface="Arial"/>
              </a:rPr>
              <a:t>w/ </a:t>
            </a:r>
            <a:r>
              <a:rPr lang="en-US" sz="700" dirty="0">
                <a:latin typeface="Arial" pitchFamily="34" charset="0"/>
                <a:cs typeface="Arial" pitchFamily="34" charset="0"/>
              </a:rPr>
              <a:t>14" </a:t>
            </a:r>
            <a:r>
              <a:rPr lang="en-US" sz="700" dirty="0" err="1">
                <a:latin typeface="Arial" pitchFamily="34" charset="0"/>
                <a:cs typeface="Arial" pitchFamily="34" charset="0"/>
              </a:rPr>
              <a:t>Sidelites</a:t>
            </a:r>
            <a:r>
              <a:rPr lang="en-US" sz="700" dirty="0">
                <a:latin typeface="Arial" pitchFamily="34" charset="0"/>
                <a:cs typeface="Arial" pitchFamily="34" charset="0"/>
              </a:rPr>
              <a:t> </a:t>
            </a:r>
          </a:p>
          <a:p>
            <a:pPr algn="ctr"/>
            <a:r>
              <a:rPr lang="en-US" sz="700" dirty="0" smtClean="0">
                <a:latin typeface="Arial" pitchFamily="34" charset="0"/>
                <a:cs typeface="Arial" pitchFamily="34" charset="0"/>
              </a:rPr>
              <a:t>Door: S2107; </a:t>
            </a:r>
            <a:r>
              <a:rPr lang="en-US" sz="700" dirty="0" err="1" smtClean="0">
                <a:latin typeface="Arial" pitchFamily="34" charset="0"/>
                <a:cs typeface="Arial" pitchFamily="34" charset="0"/>
              </a:rPr>
              <a:t>Sidelites</a:t>
            </a:r>
            <a:r>
              <a:rPr lang="en-US" sz="700" dirty="0" smtClean="0">
                <a:latin typeface="Arial" pitchFamily="34" charset="0"/>
                <a:cs typeface="Arial" pitchFamily="34" charset="0"/>
              </a:rPr>
              <a:t>: S2101SL</a:t>
            </a:r>
          </a:p>
        </p:txBody>
      </p:sp>
      <p:sp>
        <p:nvSpPr>
          <p:cNvPr id="37" name="TextBox 36"/>
          <p:cNvSpPr txBox="1"/>
          <p:nvPr/>
        </p:nvSpPr>
        <p:spPr>
          <a:xfrm>
            <a:off x="6808342" y="4379976"/>
            <a:ext cx="2238098" cy="611744"/>
          </a:xfrm>
          <a:prstGeom prst="rect">
            <a:avLst/>
          </a:prstGeom>
          <a:noFill/>
        </p:spPr>
        <p:txBody>
          <a:bodyPr wrap="square" lIns="82058" tIns="41029" rIns="82058" bIns="41029" rtlCol="0">
            <a:noAutofit/>
          </a:bodyPr>
          <a:lstStyle/>
          <a:p>
            <a:pPr algn="ctr"/>
            <a:r>
              <a:rPr lang="en-US" sz="900" dirty="0" smtClean="0">
                <a:latin typeface="Arial"/>
                <a:cs typeface="Arial"/>
              </a:rPr>
              <a:t> Clear Glass with Grilles Between Glass</a:t>
            </a:r>
          </a:p>
          <a:p>
            <a:pPr algn="ctr"/>
            <a:r>
              <a:rPr lang="en-US" sz="700" dirty="0">
                <a:latin typeface="Arial" pitchFamily="34" charset="0"/>
                <a:cs typeface="Arial" pitchFamily="34" charset="0"/>
              </a:rPr>
              <a:t>6'8" Door </a:t>
            </a:r>
            <a:r>
              <a:rPr lang="en-US" sz="700" dirty="0">
                <a:latin typeface="Arial"/>
                <a:cs typeface="Arial"/>
              </a:rPr>
              <a:t>w/ </a:t>
            </a:r>
            <a:r>
              <a:rPr lang="en-US" sz="700" dirty="0">
                <a:latin typeface="Arial" pitchFamily="34" charset="0"/>
                <a:cs typeface="Arial" pitchFamily="34" charset="0"/>
              </a:rPr>
              <a:t>14" </a:t>
            </a:r>
            <a:r>
              <a:rPr lang="en-US" sz="700" dirty="0" err="1">
                <a:latin typeface="Arial" pitchFamily="34" charset="0"/>
                <a:cs typeface="Arial" pitchFamily="34" charset="0"/>
              </a:rPr>
              <a:t>Sidelites</a:t>
            </a:r>
            <a:r>
              <a:rPr lang="en-US" sz="700" dirty="0">
                <a:latin typeface="Arial" pitchFamily="34" charset="0"/>
                <a:cs typeface="Arial" pitchFamily="34" charset="0"/>
              </a:rPr>
              <a:t> </a:t>
            </a:r>
          </a:p>
          <a:p>
            <a:pPr algn="ctr"/>
            <a:r>
              <a:rPr lang="en-US" sz="700" dirty="0" smtClean="0">
                <a:latin typeface="Arial" pitchFamily="34" charset="0"/>
                <a:cs typeface="Arial" pitchFamily="34" charset="0"/>
              </a:rPr>
              <a:t>Door: S1212; </a:t>
            </a:r>
            <a:r>
              <a:rPr lang="en-US" sz="700" dirty="0" err="1" smtClean="0">
                <a:latin typeface="Arial" pitchFamily="34" charset="0"/>
                <a:cs typeface="Arial" pitchFamily="34" charset="0"/>
              </a:rPr>
              <a:t>Sidelites</a:t>
            </a:r>
            <a:r>
              <a:rPr lang="en-US" sz="700" dirty="0" smtClean="0">
                <a:latin typeface="Arial" pitchFamily="34" charset="0"/>
                <a:cs typeface="Arial" pitchFamily="34" charset="0"/>
              </a:rPr>
              <a:t>: S1208SL</a:t>
            </a:r>
          </a:p>
          <a:p>
            <a:pPr algn="ctr"/>
            <a:endParaRPr lang="en-US" sz="700" dirty="0">
              <a:latin typeface="Arial"/>
              <a:cs typeface="Arial"/>
            </a:endParaRPr>
          </a:p>
        </p:txBody>
      </p:sp>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96582" y="2014273"/>
            <a:ext cx="1061618" cy="2359152"/>
          </a:xfrm>
          <a:prstGeom prst="rect">
            <a:avLst/>
          </a:prstGeom>
          <a:ln>
            <a:noFill/>
            <a:prstDash val="lgDash"/>
          </a:ln>
        </p:spPr>
      </p:pic>
      <p:pic>
        <p:nvPicPr>
          <p:cNvPr id="39" name="Picture 3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44488" y="2014273"/>
            <a:ext cx="407937" cy="2359152"/>
          </a:xfrm>
          <a:prstGeom prst="rect">
            <a:avLst/>
          </a:prstGeom>
          <a:ln>
            <a:solidFill>
              <a:schemeClr val="tx1"/>
            </a:solidFill>
            <a:prstDash val="lgDash"/>
          </a:ln>
        </p:spPr>
      </p:pic>
      <p:sp>
        <p:nvSpPr>
          <p:cNvPr id="40" name="Rectangle 39"/>
          <p:cNvSpPr/>
          <p:nvPr/>
        </p:nvSpPr>
        <p:spPr>
          <a:xfrm>
            <a:off x="8503920" y="2005308"/>
            <a:ext cx="411480" cy="2359152"/>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41" name="Rectangle 40"/>
          <p:cNvSpPr/>
          <p:nvPr/>
        </p:nvSpPr>
        <p:spPr>
          <a:xfrm>
            <a:off x="6265078" y="2028013"/>
            <a:ext cx="411480" cy="2359152"/>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42" name="Rectangle 41"/>
          <p:cNvSpPr/>
          <p:nvPr/>
        </p:nvSpPr>
        <p:spPr>
          <a:xfrm rot="5400000">
            <a:off x="7740848" y="764700"/>
            <a:ext cx="411480" cy="1970912"/>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pic>
        <p:nvPicPr>
          <p:cNvPr id="47" name="Picture 4" descr="I:\Therma-Tru\Print Resolution\DoorCloseUps\SS\SS_CloseUp.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8809" t="23150" r="609" b="16392"/>
          <a:stretch/>
        </p:blipFill>
        <p:spPr bwMode="auto">
          <a:xfrm>
            <a:off x="1371600" y="4876800"/>
            <a:ext cx="890073" cy="1110831"/>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1125497" y="988990"/>
            <a:ext cx="7248799" cy="448969"/>
          </a:xfrm>
          <a:prstGeom prst="rect">
            <a:avLst/>
          </a:prstGeom>
          <a:noFill/>
        </p:spPr>
        <p:txBody>
          <a:bodyPr wrap="square" lIns="0" tIns="0" rIns="0" bIns="0" rtlCol="0" anchor="ctr" anchorCtr="0">
            <a:noAutofit/>
          </a:bodyPr>
          <a:lstStyle/>
          <a:p>
            <a:pPr>
              <a:lnSpc>
                <a:spcPts val="1705"/>
              </a:lnSpc>
            </a:pPr>
            <a:r>
              <a:rPr lang="en-US" dirty="0" smtClean="0">
                <a:solidFill>
                  <a:schemeClr val="bg1"/>
                </a:solidFill>
                <a:latin typeface="Arial"/>
              </a:rPr>
              <a:t>Standard Front Entry </a:t>
            </a:r>
            <a:r>
              <a:rPr lang="en-US" dirty="0" smtClean="0">
                <a:solidFill>
                  <a:prstClr val="white"/>
                </a:solidFill>
                <a:latin typeface="Arial"/>
              </a:rPr>
              <a:t>Door &amp; Upgrade Options</a:t>
            </a:r>
            <a:endParaRPr lang="en-US" sz="800" dirty="0">
              <a:solidFill>
                <a:schemeClr val="bg1"/>
              </a:solidFill>
              <a:latin typeface="Arial"/>
            </a:endParaRPr>
          </a:p>
        </p:txBody>
      </p:sp>
    </p:spTree>
    <p:extLst>
      <p:ext uri="{BB962C8B-B14F-4D97-AF65-F5344CB8AC3E}">
        <p14:creationId xmlns:p14="http://schemas.microsoft.com/office/powerpoint/2010/main" val="3620459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6838" y="3963549"/>
            <a:ext cx="637794" cy="1417320"/>
          </a:xfrm>
          <a:prstGeom prst="rect">
            <a:avLst/>
          </a:prstGeom>
          <a:ln>
            <a:solidFill>
              <a:schemeClr val="tx1"/>
            </a:solidFill>
            <a:prstDash val="lgDash"/>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4294" y="1781623"/>
            <a:ext cx="642390" cy="1418777"/>
          </a:xfrm>
          <a:prstGeom prst="rect">
            <a:avLst/>
          </a:prstGeom>
          <a:noFill/>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7961" y="1770601"/>
            <a:ext cx="638450" cy="1418777"/>
          </a:xfrm>
          <a:prstGeom prst="rect">
            <a:avLst/>
          </a:prstGeom>
          <a:noFill/>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9382" y="1781623"/>
            <a:ext cx="644125" cy="1418777"/>
          </a:xfrm>
          <a:prstGeom prst="rect">
            <a:avLst/>
          </a:prstGeom>
          <a:noFill/>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4300" y="3962400"/>
            <a:ext cx="662962" cy="1417320"/>
          </a:xfrm>
          <a:prstGeom prst="rect">
            <a:avLst/>
          </a:prstGeom>
          <a:ln>
            <a:solidFill>
              <a:schemeClr val="tx1"/>
            </a:solidFill>
            <a:prstDash val="lgDash"/>
          </a:ln>
        </p:spPr>
      </p:pic>
      <p:sp>
        <p:nvSpPr>
          <p:cNvPr id="2" name="Text Placeholder 1"/>
          <p:cNvSpPr>
            <a:spLocks noGrp="1"/>
          </p:cNvSpPr>
          <p:nvPr>
            <p:ph type="body" idx="1"/>
          </p:nvPr>
        </p:nvSpPr>
        <p:spPr>
          <a:xfrm>
            <a:off x="536253" y="1572304"/>
            <a:ext cx="7580751" cy="256496"/>
          </a:xfrm>
          <a:noFill/>
        </p:spPr>
        <p:txBody>
          <a:bodyPr/>
          <a:lstStyle/>
          <a:p>
            <a:r>
              <a:rPr lang="en-US" dirty="0" smtClean="0">
                <a:solidFill>
                  <a:schemeClr val="tx1">
                    <a:lumMod val="75000"/>
                    <a:lumOff val="25000"/>
                  </a:schemeClr>
                </a:solidFill>
              </a:rPr>
              <a:t>Patio Doors</a:t>
            </a:r>
            <a:endParaRPr lang="en-US" dirty="0">
              <a:solidFill>
                <a:schemeClr val="tx1">
                  <a:lumMod val="75000"/>
                  <a:lumOff val="25000"/>
                </a:schemeClr>
              </a:solidFill>
            </a:endParaRPr>
          </a:p>
        </p:txBody>
      </p:sp>
      <p:sp>
        <p:nvSpPr>
          <p:cNvPr id="13" name="Rectangle 12"/>
          <p:cNvSpPr/>
          <p:nvPr/>
        </p:nvSpPr>
        <p:spPr>
          <a:xfrm>
            <a:off x="1" y="880312"/>
            <a:ext cx="9233648" cy="622016"/>
          </a:xfrm>
          <a:prstGeom prst="rect">
            <a:avLst/>
          </a:prstGeom>
          <a:solidFill>
            <a:srgbClr val="004877"/>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dirty="0">
              <a:solidFill>
                <a:srgbClr val="005293"/>
              </a:solidFill>
            </a:endParaRPr>
          </a:p>
        </p:txBody>
      </p:sp>
      <p:sp>
        <p:nvSpPr>
          <p:cNvPr id="14" name="TextBox 13"/>
          <p:cNvSpPr txBox="1"/>
          <p:nvPr/>
        </p:nvSpPr>
        <p:spPr>
          <a:xfrm>
            <a:off x="1125497" y="988990"/>
            <a:ext cx="7248799" cy="448969"/>
          </a:xfrm>
          <a:prstGeom prst="rect">
            <a:avLst/>
          </a:prstGeom>
          <a:noFill/>
        </p:spPr>
        <p:txBody>
          <a:bodyPr wrap="square" lIns="0" tIns="0" rIns="0" bIns="0" rtlCol="0" anchor="ctr" anchorCtr="0">
            <a:noAutofit/>
          </a:bodyPr>
          <a:lstStyle/>
          <a:p>
            <a:pPr>
              <a:lnSpc>
                <a:spcPts val="1705"/>
              </a:lnSpc>
            </a:pPr>
            <a:r>
              <a:rPr lang="en-US" dirty="0" smtClean="0">
                <a:solidFill>
                  <a:schemeClr val="bg1"/>
                </a:solidFill>
                <a:latin typeface="Arial"/>
              </a:rPr>
              <a:t>Smooth-Star</a:t>
            </a:r>
            <a:r>
              <a:rPr lang="en-US" sz="800" dirty="0" smtClean="0">
                <a:solidFill>
                  <a:prstClr val="white"/>
                </a:solidFill>
                <a:latin typeface="Arial"/>
              </a:rPr>
              <a:t>® </a:t>
            </a:r>
            <a:r>
              <a:rPr lang="en-US" dirty="0" smtClean="0">
                <a:solidFill>
                  <a:prstClr val="white"/>
                </a:solidFill>
                <a:latin typeface="Arial"/>
              </a:rPr>
              <a:t>Paintable Fiberglass Doors</a:t>
            </a:r>
            <a:endParaRPr lang="en-US" sz="800" dirty="0">
              <a:solidFill>
                <a:schemeClr val="bg1"/>
              </a:solidFill>
              <a:latin typeface="Arial"/>
            </a:endParaRPr>
          </a:p>
        </p:txBody>
      </p:sp>
      <p:sp>
        <p:nvSpPr>
          <p:cNvPr id="15" name="Rectangle 14"/>
          <p:cNvSpPr/>
          <p:nvPr/>
        </p:nvSpPr>
        <p:spPr>
          <a:xfrm>
            <a:off x="-79558" y="6006199"/>
            <a:ext cx="9329282" cy="40340"/>
          </a:xfrm>
          <a:prstGeom prst="rect">
            <a:avLst/>
          </a:prstGeom>
          <a:solidFill>
            <a:srgbClr val="004877"/>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dirty="0">
              <a:solidFill>
                <a:srgbClr val="004877"/>
              </a:solidFill>
            </a:endParaRPr>
          </a:p>
        </p:txBody>
      </p:sp>
      <p:sp>
        <p:nvSpPr>
          <p:cNvPr id="16" name="TextBox 15"/>
          <p:cNvSpPr txBox="1"/>
          <p:nvPr/>
        </p:nvSpPr>
        <p:spPr>
          <a:xfrm>
            <a:off x="255864" y="6490111"/>
            <a:ext cx="6688624" cy="339686"/>
          </a:xfrm>
          <a:prstGeom prst="rect">
            <a:avLst/>
          </a:prstGeom>
          <a:noFill/>
        </p:spPr>
        <p:txBody>
          <a:bodyPr wrap="square" lIns="82058" tIns="41029" rIns="82058" bIns="41029" rtlCol="0">
            <a:spAutoFit/>
          </a:bodyPr>
          <a:lstStyle/>
          <a:p>
            <a:pPr>
              <a:lnSpc>
                <a:spcPct val="90000"/>
              </a:lnSpc>
            </a:pPr>
            <a:r>
              <a:rPr lang="en-US" sz="600" dirty="0">
                <a:latin typeface="Arial"/>
                <a:cs typeface="Arial"/>
              </a:rPr>
              <a:t>©2014 Therma-Tru Corp. All rights reserved. ENERGY STAR is a government program that helps consumers protect the environment through superior energy efficiency and is a registered trademark of the U.S. Department of Energy and the U.S. Environmental Protection Agency.</a:t>
            </a:r>
          </a:p>
          <a:p>
            <a:pPr>
              <a:lnSpc>
                <a:spcPct val="90000"/>
              </a:lnSpc>
            </a:pPr>
            <a:endParaRPr lang="en-US" sz="600" dirty="0">
              <a:latin typeface="Arial"/>
              <a:cs typeface="Arial"/>
            </a:endParaRPr>
          </a:p>
        </p:txBody>
      </p:sp>
      <p:sp>
        <p:nvSpPr>
          <p:cNvPr id="17" name="Rectangle 16"/>
          <p:cNvSpPr/>
          <p:nvPr/>
        </p:nvSpPr>
        <p:spPr>
          <a:xfrm>
            <a:off x="7488594" y="6072201"/>
            <a:ext cx="1340378" cy="221359"/>
          </a:xfrm>
          <a:prstGeom prst="rect">
            <a:avLst/>
          </a:prstGeom>
        </p:spPr>
        <p:txBody>
          <a:bodyPr wrap="square" lIns="82058" tIns="41029" rIns="82058" bIns="41029">
            <a:spAutoFit/>
          </a:bodyPr>
          <a:lstStyle/>
          <a:p>
            <a:pPr algn="r"/>
            <a:r>
              <a:rPr lang="en-US" sz="900" b="1" dirty="0">
                <a:latin typeface="Arial"/>
                <a:cs typeface="Arial"/>
              </a:rPr>
              <a:t>www.thermatru.com</a:t>
            </a:r>
          </a:p>
        </p:txBody>
      </p:sp>
      <p:pic>
        <p:nvPicPr>
          <p:cNvPr id="18" name="Picture 17" descr="ENE_prt_h_c.ep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8337" y="6367791"/>
            <a:ext cx="777607" cy="306674"/>
          </a:xfrm>
          <a:prstGeom prst="rect">
            <a:avLst/>
          </a:prstGeom>
        </p:spPr>
      </p:pic>
      <p:sp>
        <p:nvSpPr>
          <p:cNvPr id="19" name="TextBox 18"/>
          <p:cNvSpPr txBox="1"/>
          <p:nvPr/>
        </p:nvSpPr>
        <p:spPr>
          <a:xfrm>
            <a:off x="7242225" y="6630320"/>
            <a:ext cx="704363" cy="176519"/>
          </a:xfrm>
          <a:prstGeom prst="rect">
            <a:avLst/>
          </a:prstGeom>
          <a:noFill/>
        </p:spPr>
        <p:txBody>
          <a:bodyPr wrap="square" lIns="82058" tIns="41029" rIns="82058" bIns="41029" rtlCol="0">
            <a:spAutoFit/>
          </a:bodyPr>
          <a:lstStyle/>
          <a:p>
            <a:r>
              <a:rPr lang="en-US" sz="600" dirty="0"/>
              <a:t>Fiberglass</a:t>
            </a:r>
          </a:p>
        </p:txBody>
      </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96550" y="6370677"/>
            <a:ext cx="744930" cy="292458"/>
          </a:xfrm>
          <a:prstGeom prst="rect">
            <a:avLst/>
          </a:prstGeom>
        </p:spPr>
      </p:pic>
      <p:sp>
        <p:nvSpPr>
          <p:cNvPr id="12" name="TextBox 11"/>
          <p:cNvSpPr txBox="1"/>
          <p:nvPr/>
        </p:nvSpPr>
        <p:spPr>
          <a:xfrm>
            <a:off x="5181600" y="5392023"/>
            <a:ext cx="2046559" cy="551577"/>
          </a:xfrm>
          <a:prstGeom prst="rect">
            <a:avLst/>
          </a:prstGeom>
          <a:noFill/>
        </p:spPr>
        <p:txBody>
          <a:bodyPr wrap="square" lIns="82058" tIns="41029" rIns="82058" bIns="41029" rtlCol="0">
            <a:noAutofit/>
          </a:bodyPr>
          <a:lstStyle/>
          <a:p>
            <a:pPr algn="ctr"/>
            <a:r>
              <a:rPr lang="en-US" sz="900" dirty="0" smtClean="0">
                <a:latin typeface="Arial"/>
                <a:cs typeface="Arial"/>
              </a:rPr>
              <a:t>Smooth-Star</a:t>
            </a:r>
          </a:p>
          <a:p>
            <a:pPr algn="ctr"/>
            <a:r>
              <a:rPr lang="en-US" sz="900" dirty="0" smtClean="0">
                <a:latin typeface="Arial"/>
                <a:cs typeface="Arial"/>
              </a:rPr>
              <a:t>Clear Glass with Internal Blinds</a:t>
            </a:r>
          </a:p>
          <a:p>
            <a:pPr algn="ctr"/>
            <a:r>
              <a:rPr lang="en-US" sz="900" dirty="0" smtClean="0">
                <a:latin typeface="Arial"/>
                <a:cs typeface="Arial"/>
              </a:rPr>
              <a:t>(Option)</a:t>
            </a:r>
            <a:endParaRPr lang="en-US" sz="900" dirty="0">
              <a:latin typeface="Arial"/>
              <a:cs typeface="Arial"/>
            </a:endParaRPr>
          </a:p>
          <a:p>
            <a:pPr algn="ctr"/>
            <a:r>
              <a:rPr lang="en-US" sz="600" dirty="0">
                <a:latin typeface="Arial" pitchFamily="34" charset="0"/>
                <a:cs typeface="Arial" pitchFamily="34" charset="0"/>
              </a:rPr>
              <a:t>6'8" </a:t>
            </a:r>
            <a:r>
              <a:rPr lang="en-US" sz="600" dirty="0" smtClean="0">
                <a:latin typeface="Arial" pitchFamily="34" charset="0"/>
                <a:cs typeface="Arial" pitchFamily="34" charset="0"/>
              </a:rPr>
              <a:t>Door –  S132</a:t>
            </a:r>
            <a:endParaRPr lang="en-US" sz="600" dirty="0">
              <a:latin typeface="Arial" pitchFamily="34" charset="0"/>
              <a:cs typeface="Arial" pitchFamily="34" charset="0"/>
            </a:endParaRPr>
          </a:p>
        </p:txBody>
      </p:sp>
      <p:sp>
        <p:nvSpPr>
          <p:cNvPr id="24" name="TextBox 23"/>
          <p:cNvSpPr txBox="1"/>
          <p:nvPr/>
        </p:nvSpPr>
        <p:spPr>
          <a:xfrm>
            <a:off x="5486400" y="3200400"/>
            <a:ext cx="2046559" cy="657926"/>
          </a:xfrm>
          <a:prstGeom prst="rect">
            <a:avLst/>
          </a:prstGeom>
          <a:noFill/>
        </p:spPr>
        <p:txBody>
          <a:bodyPr wrap="square" lIns="82058" tIns="41029" rIns="82058" bIns="41029" rtlCol="0">
            <a:noAutofit/>
          </a:bodyPr>
          <a:lstStyle/>
          <a:p>
            <a:pPr algn="ctr"/>
            <a:r>
              <a:rPr lang="en-US" sz="900" dirty="0" smtClean="0">
                <a:latin typeface="Arial"/>
                <a:cs typeface="Arial"/>
              </a:rPr>
              <a:t>Smooth Star</a:t>
            </a:r>
          </a:p>
          <a:p>
            <a:pPr algn="ctr"/>
            <a:r>
              <a:rPr lang="en-US" sz="900" dirty="0" smtClean="0">
                <a:latin typeface="Arial"/>
                <a:cs typeface="Arial"/>
              </a:rPr>
              <a:t>Clear Glass with Internal Blinds</a:t>
            </a:r>
          </a:p>
          <a:p>
            <a:pPr algn="ctr"/>
            <a:r>
              <a:rPr lang="en-US" sz="900" dirty="0" smtClean="0">
                <a:latin typeface="Arial"/>
                <a:cs typeface="Arial"/>
              </a:rPr>
              <a:t>(Option)</a:t>
            </a:r>
            <a:endParaRPr lang="en-US" sz="900" dirty="0">
              <a:latin typeface="Arial"/>
              <a:cs typeface="Arial"/>
            </a:endParaRPr>
          </a:p>
          <a:p>
            <a:pPr algn="ctr"/>
            <a:r>
              <a:rPr lang="en-US" sz="600" dirty="0">
                <a:latin typeface="Arial" pitchFamily="34" charset="0"/>
                <a:cs typeface="Arial" pitchFamily="34" charset="0"/>
              </a:rPr>
              <a:t>6'8" </a:t>
            </a:r>
            <a:r>
              <a:rPr lang="en-US" sz="600" dirty="0" smtClean="0">
                <a:latin typeface="Arial" pitchFamily="34" charset="0"/>
                <a:cs typeface="Arial" pitchFamily="34" charset="0"/>
              </a:rPr>
              <a:t>Door –  S130</a:t>
            </a:r>
            <a:endParaRPr lang="en-US" sz="600" dirty="0">
              <a:latin typeface="Arial" pitchFamily="34" charset="0"/>
              <a:cs typeface="Arial" pitchFamily="34" charset="0"/>
            </a:endParaRPr>
          </a:p>
        </p:txBody>
      </p:sp>
      <p:sp>
        <p:nvSpPr>
          <p:cNvPr id="27" name="TextBox 26"/>
          <p:cNvSpPr txBox="1"/>
          <p:nvPr/>
        </p:nvSpPr>
        <p:spPr>
          <a:xfrm>
            <a:off x="791049" y="5392024"/>
            <a:ext cx="2046559" cy="431391"/>
          </a:xfrm>
          <a:prstGeom prst="rect">
            <a:avLst/>
          </a:prstGeom>
          <a:noFill/>
        </p:spPr>
        <p:txBody>
          <a:bodyPr wrap="square" lIns="82058" tIns="41029" rIns="82058" bIns="41029" rtlCol="0">
            <a:noAutofit/>
          </a:bodyPr>
          <a:lstStyle/>
          <a:p>
            <a:pPr algn="ctr"/>
            <a:r>
              <a:rPr lang="en-US" sz="900" dirty="0" smtClean="0">
                <a:latin typeface="Arial"/>
                <a:cs typeface="Arial"/>
              </a:rPr>
              <a:t>Smooth-Star</a:t>
            </a:r>
          </a:p>
          <a:p>
            <a:pPr algn="ctr"/>
            <a:r>
              <a:rPr lang="en-US" sz="900" dirty="0" smtClean="0">
                <a:latin typeface="Arial"/>
                <a:cs typeface="Arial"/>
              </a:rPr>
              <a:t>Solid 6-Panel Door</a:t>
            </a:r>
          </a:p>
          <a:p>
            <a:pPr algn="ctr"/>
            <a:r>
              <a:rPr lang="en-US" sz="900" dirty="0" smtClean="0">
                <a:latin typeface="Arial"/>
                <a:cs typeface="Arial"/>
              </a:rPr>
              <a:t>(Standard)</a:t>
            </a:r>
          </a:p>
          <a:p>
            <a:pPr algn="ctr"/>
            <a:r>
              <a:rPr lang="en-US" sz="600" dirty="0">
                <a:latin typeface="Arial" pitchFamily="34" charset="0"/>
                <a:cs typeface="Arial" pitchFamily="34" charset="0"/>
              </a:rPr>
              <a:t>6'8" </a:t>
            </a:r>
            <a:r>
              <a:rPr lang="en-US" sz="600" dirty="0" smtClean="0">
                <a:latin typeface="Arial" pitchFamily="34" charset="0"/>
                <a:cs typeface="Arial" pitchFamily="34" charset="0"/>
              </a:rPr>
              <a:t>Door –  S210</a:t>
            </a:r>
            <a:endParaRPr lang="en-US" sz="600" dirty="0">
              <a:latin typeface="Arial" pitchFamily="34" charset="0"/>
              <a:cs typeface="Arial" pitchFamily="34" charset="0"/>
            </a:endParaRPr>
          </a:p>
        </p:txBody>
      </p:sp>
      <p:sp>
        <p:nvSpPr>
          <p:cNvPr id="29" name="TextBox 28"/>
          <p:cNvSpPr txBox="1"/>
          <p:nvPr/>
        </p:nvSpPr>
        <p:spPr>
          <a:xfrm>
            <a:off x="1486007" y="3200401"/>
            <a:ext cx="1336276" cy="646904"/>
          </a:xfrm>
          <a:prstGeom prst="rect">
            <a:avLst/>
          </a:prstGeom>
          <a:noFill/>
        </p:spPr>
        <p:txBody>
          <a:bodyPr wrap="square" lIns="82058" tIns="41029" rIns="82058" bIns="41029" rtlCol="0">
            <a:noAutofit/>
          </a:bodyPr>
          <a:lstStyle/>
          <a:p>
            <a:pPr algn="ctr"/>
            <a:r>
              <a:rPr lang="en-US" sz="1000" dirty="0" smtClean="0">
                <a:latin typeface="Arial"/>
                <a:cs typeface="Arial"/>
              </a:rPr>
              <a:t>Smooth-Star</a:t>
            </a:r>
            <a:endParaRPr lang="en-US" sz="900" dirty="0" smtClean="0">
              <a:latin typeface="Arial"/>
              <a:cs typeface="Arial"/>
            </a:endParaRPr>
          </a:p>
          <a:p>
            <a:pPr algn="ctr"/>
            <a:r>
              <a:rPr lang="en-US" sz="900" dirty="0" smtClean="0">
                <a:latin typeface="Arial"/>
                <a:cs typeface="Arial"/>
              </a:rPr>
              <a:t>Clear Glass</a:t>
            </a:r>
            <a:endParaRPr lang="en-US" sz="900" dirty="0">
              <a:latin typeface="Arial"/>
              <a:cs typeface="Arial"/>
            </a:endParaRPr>
          </a:p>
          <a:p>
            <a:pPr algn="ctr"/>
            <a:r>
              <a:rPr lang="en-US" sz="900" dirty="0" smtClean="0">
                <a:latin typeface="Arial"/>
                <a:cs typeface="Arial"/>
              </a:rPr>
              <a:t>(Standard)</a:t>
            </a:r>
            <a:endParaRPr lang="en-US" sz="900" dirty="0">
              <a:latin typeface="Arial"/>
              <a:cs typeface="Arial"/>
            </a:endParaRPr>
          </a:p>
          <a:p>
            <a:pPr algn="ctr"/>
            <a:r>
              <a:rPr lang="en-US" sz="600" dirty="0">
                <a:latin typeface="Arial" pitchFamily="34" charset="0"/>
                <a:cs typeface="Arial" pitchFamily="34" charset="0"/>
              </a:rPr>
              <a:t>6'8" </a:t>
            </a:r>
            <a:r>
              <a:rPr lang="en-US" sz="600" dirty="0" smtClean="0">
                <a:latin typeface="Arial" pitchFamily="34" charset="0"/>
                <a:cs typeface="Arial" pitchFamily="34" charset="0"/>
              </a:rPr>
              <a:t>Door –  S118</a:t>
            </a:r>
            <a:endParaRPr lang="en-US" sz="600" dirty="0">
              <a:latin typeface="Arial" pitchFamily="34" charset="0"/>
              <a:cs typeface="Arial" pitchFamily="34" charset="0"/>
            </a:endParaRPr>
          </a:p>
        </p:txBody>
      </p:sp>
      <p:sp>
        <p:nvSpPr>
          <p:cNvPr id="32" name="TextBox 31"/>
          <p:cNvSpPr txBox="1"/>
          <p:nvPr/>
        </p:nvSpPr>
        <p:spPr>
          <a:xfrm>
            <a:off x="3211241" y="3189380"/>
            <a:ext cx="2209800" cy="657925"/>
          </a:xfrm>
          <a:prstGeom prst="rect">
            <a:avLst/>
          </a:prstGeom>
          <a:noFill/>
        </p:spPr>
        <p:txBody>
          <a:bodyPr wrap="square" lIns="82058" tIns="41029" rIns="82058" bIns="41029" rtlCol="0">
            <a:noAutofit/>
          </a:bodyPr>
          <a:lstStyle/>
          <a:p>
            <a:pPr algn="ctr"/>
            <a:r>
              <a:rPr lang="en-US" sz="1000" dirty="0" smtClean="0">
                <a:latin typeface="Arial"/>
                <a:cs typeface="Arial"/>
              </a:rPr>
              <a:t>Smooth-Star</a:t>
            </a:r>
            <a:endParaRPr lang="en-US" sz="900" dirty="0" smtClean="0">
              <a:latin typeface="Arial"/>
              <a:cs typeface="Arial"/>
            </a:endParaRPr>
          </a:p>
          <a:p>
            <a:pPr algn="ctr"/>
            <a:r>
              <a:rPr lang="en-US" sz="900" dirty="0" smtClean="0">
                <a:latin typeface="Arial"/>
                <a:cs typeface="Arial"/>
              </a:rPr>
              <a:t>Clear Glass with Grilles Between Glass</a:t>
            </a:r>
          </a:p>
          <a:p>
            <a:pPr algn="ctr"/>
            <a:r>
              <a:rPr lang="en-US" sz="900" dirty="0" smtClean="0">
                <a:latin typeface="Arial"/>
                <a:cs typeface="Arial"/>
              </a:rPr>
              <a:t>(Option)</a:t>
            </a:r>
          </a:p>
          <a:p>
            <a:pPr algn="ctr"/>
            <a:r>
              <a:rPr lang="en-US" sz="600" dirty="0">
                <a:latin typeface="Arial" pitchFamily="34" charset="0"/>
                <a:cs typeface="Arial" pitchFamily="34" charset="0"/>
              </a:rPr>
              <a:t>6'8" </a:t>
            </a:r>
            <a:r>
              <a:rPr lang="en-US" sz="600" dirty="0" smtClean="0">
                <a:latin typeface="Arial" pitchFamily="34" charset="0"/>
                <a:cs typeface="Arial" pitchFamily="34" charset="0"/>
              </a:rPr>
              <a:t>Door –  S1208</a:t>
            </a:r>
            <a:endParaRPr lang="en-US" sz="600" dirty="0">
              <a:latin typeface="Arial" pitchFamily="34" charset="0"/>
              <a:cs typeface="Arial" pitchFamily="34" charset="0"/>
            </a:endParaRPr>
          </a:p>
        </p:txBody>
      </p:sp>
      <p:sp>
        <p:nvSpPr>
          <p:cNvPr id="35" name="TextBox 34"/>
          <p:cNvSpPr txBox="1"/>
          <p:nvPr/>
        </p:nvSpPr>
        <p:spPr>
          <a:xfrm>
            <a:off x="2906441" y="5381003"/>
            <a:ext cx="2209800" cy="431391"/>
          </a:xfrm>
          <a:prstGeom prst="rect">
            <a:avLst/>
          </a:prstGeom>
          <a:noFill/>
        </p:spPr>
        <p:txBody>
          <a:bodyPr wrap="square" lIns="82058" tIns="41029" rIns="82058" bIns="41029" rtlCol="0">
            <a:noAutofit/>
          </a:bodyPr>
          <a:lstStyle/>
          <a:p>
            <a:pPr algn="ctr"/>
            <a:r>
              <a:rPr lang="en-US" sz="900" dirty="0" smtClean="0">
                <a:latin typeface="Arial"/>
                <a:cs typeface="Arial"/>
              </a:rPr>
              <a:t>Smooth-Star</a:t>
            </a:r>
            <a:r>
              <a:rPr lang="en-US" sz="900" dirty="0">
                <a:latin typeface="Arial"/>
                <a:cs typeface="Arial"/>
              </a:rPr>
              <a:t/>
            </a:r>
            <a:br>
              <a:rPr lang="en-US" sz="900" dirty="0">
                <a:latin typeface="Arial"/>
                <a:cs typeface="Arial"/>
              </a:rPr>
            </a:br>
            <a:r>
              <a:rPr lang="en-US" sz="900" dirty="0">
                <a:latin typeface="Arial"/>
                <a:cs typeface="Arial"/>
              </a:rPr>
              <a:t> </a:t>
            </a:r>
            <a:r>
              <a:rPr lang="en-US" sz="900" dirty="0" smtClean="0">
                <a:latin typeface="Arial"/>
                <a:cs typeface="Arial"/>
              </a:rPr>
              <a:t>Clear Glass with Grilles Between Glass</a:t>
            </a:r>
          </a:p>
          <a:p>
            <a:pPr algn="ctr"/>
            <a:r>
              <a:rPr lang="en-US" sz="900" dirty="0" smtClean="0">
                <a:latin typeface="Arial"/>
                <a:cs typeface="Arial"/>
              </a:rPr>
              <a:t>(Option)</a:t>
            </a:r>
            <a:endParaRPr lang="en-US" sz="900" dirty="0">
              <a:latin typeface="Arial"/>
              <a:cs typeface="Arial"/>
            </a:endParaRPr>
          </a:p>
          <a:p>
            <a:pPr algn="ctr"/>
            <a:r>
              <a:rPr lang="en-US" sz="600" dirty="0">
                <a:latin typeface="Arial" pitchFamily="34" charset="0"/>
                <a:cs typeface="Arial" pitchFamily="34" charset="0"/>
              </a:rPr>
              <a:t>6'8" </a:t>
            </a:r>
            <a:r>
              <a:rPr lang="en-US" sz="600" dirty="0" smtClean="0">
                <a:latin typeface="Arial" pitchFamily="34" charset="0"/>
                <a:cs typeface="Arial" pitchFamily="34" charset="0"/>
              </a:rPr>
              <a:t>Door –  S262</a:t>
            </a:r>
            <a:endParaRPr lang="en-US" sz="600" dirty="0">
              <a:latin typeface="Arial" pitchFamily="34" charset="0"/>
              <a:cs typeface="Arial" pitchFamily="34" charset="0"/>
            </a:endParaRPr>
          </a:p>
        </p:txBody>
      </p:sp>
      <p:sp>
        <p:nvSpPr>
          <p:cNvPr id="39" name="TextBox 38"/>
          <p:cNvSpPr txBox="1"/>
          <p:nvPr/>
        </p:nvSpPr>
        <p:spPr>
          <a:xfrm>
            <a:off x="255864" y="6115072"/>
            <a:ext cx="6688624" cy="366616"/>
          </a:xfrm>
          <a:prstGeom prst="rect">
            <a:avLst/>
          </a:prstGeom>
          <a:noFill/>
        </p:spPr>
        <p:txBody>
          <a:bodyPr wrap="square" lIns="82058" tIns="41029" rIns="82058" bIns="41029" rtlCol="0">
            <a:spAutoFit/>
          </a:bodyPr>
          <a:lstStyle/>
          <a:p>
            <a:r>
              <a:rPr lang="en-US" sz="600" dirty="0">
                <a:latin typeface="Arial"/>
                <a:cs typeface="Arial"/>
              </a:rPr>
              <a:t>Note: Product images show exterior side of door. Colors may vary from an actual application due to fluctuations in finishing. Glass privacy ratings may be more or less than indicated, based on glass design and size of glass. Glass designs may differ from depiction due to handcrafting and size of glass. See your Therma-Tru seller or visit www.thermatru.com for details on limited warranties and exclusions, glass privacy ratings and designs, and ENERGY STAR</a:t>
            </a:r>
            <a:r>
              <a:rPr lang="en-US" sz="600" baseline="30000" dirty="0">
                <a:latin typeface="Arial"/>
                <a:cs typeface="Arial"/>
              </a:rPr>
              <a:t>®</a:t>
            </a:r>
            <a:r>
              <a:rPr lang="en-US" sz="600" dirty="0">
                <a:latin typeface="Arial"/>
                <a:cs typeface="Arial"/>
              </a:rPr>
              <a:t>  qualified products.</a:t>
            </a:r>
          </a:p>
        </p:txBody>
      </p:sp>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03922" y="287680"/>
            <a:ext cx="1778075" cy="404689"/>
          </a:xfrm>
          <a:prstGeom prst="rect">
            <a:avLst/>
          </a:prstGeom>
        </p:spPr>
      </p:pic>
      <p:sp>
        <p:nvSpPr>
          <p:cNvPr id="41" name="TextBox 40"/>
          <p:cNvSpPr txBox="1"/>
          <p:nvPr/>
        </p:nvSpPr>
        <p:spPr>
          <a:xfrm>
            <a:off x="885351" y="252063"/>
            <a:ext cx="3511159" cy="455383"/>
          </a:xfrm>
          <a:prstGeom prst="rect">
            <a:avLst/>
          </a:prstGeom>
          <a:noFill/>
        </p:spPr>
        <p:txBody>
          <a:bodyPr wrap="square" lIns="0" tIns="0" rIns="0" bIns="0" rtlCol="0">
            <a:noAutofit/>
          </a:bodyPr>
          <a:lstStyle/>
          <a:p>
            <a:pPr>
              <a:lnSpc>
                <a:spcPts val="2602"/>
              </a:lnSpc>
            </a:pPr>
            <a:r>
              <a:rPr lang="en-US" sz="2500" dirty="0">
                <a:solidFill>
                  <a:srgbClr val="666666"/>
                </a:solidFill>
                <a:latin typeface="Arial"/>
              </a:rPr>
              <a:t>Your Logo Here</a:t>
            </a:r>
          </a:p>
        </p:txBody>
      </p:sp>
      <p:sp>
        <p:nvSpPr>
          <p:cNvPr id="42" name="Text Placeholder 1"/>
          <p:cNvSpPr txBox="1">
            <a:spLocks/>
          </p:cNvSpPr>
          <p:nvPr/>
        </p:nvSpPr>
        <p:spPr>
          <a:xfrm>
            <a:off x="533400" y="3733800"/>
            <a:ext cx="7580751" cy="256496"/>
          </a:xfrm>
          <a:prstGeom prst="rect">
            <a:avLst/>
          </a:prstGeom>
        </p:spPr>
        <p:txBody>
          <a:bodyPr vert="horz" lIns="0" tIns="0" rIns="0" bIns="0" rtlCol="0" anchor="t" anchorCtr="0">
            <a:normAutofit/>
          </a:bodyPr>
          <a:lstStyle>
            <a:lvl1pPr marL="0" indent="0" algn="l" defTabSz="914400" rtl="0" eaLnBrk="1" latinLnBrk="0" hangingPunct="1">
              <a:spcBef>
                <a:spcPct val="20000"/>
              </a:spcBef>
              <a:buFont typeface="Arial" pitchFamily="34" charset="0"/>
              <a:buNone/>
              <a:defRPr sz="1300" b="1" kern="1200">
                <a:solidFill>
                  <a:srgbClr val="CD0920"/>
                </a:solidFill>
                <a:latin typeface="Arial"/>
                <a:ea typeface="+mn-ea"/>
                <a:cs typeface="+mn-cs"/>
              </a:defRPr>
            </a:lvl1pPr>
            <a:lvl2pPr marL="410291"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2pPr>
            <a:lvl3pPr marL="820583"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3pPr>
            <a:lvl4pPr marL="1230874" indent="0" algn="l" defTabSz="914400" rtl="0" eaLnBrk="1" latinLnBrk="0" hangingPunct="1">
              <a:spcBef>
                <a:spcPct val="20000"/>
              </a:spcBef>
              <a:buFont typeface="Arial" pitchFamily="34" charset="0"/>
              <a:buNone/>
              <a:defRPr sz="1400" b="1" kern="1200">
                <a:solidFill>
                  <a:schemeClr val="tx1"/>
                </a:solidFill>
                <a:latin typeface="+mn-lt"/>
                <a:ea typeface="+mn-ea"/>
                <a:cs typeface="+mn-cs"/>
              </a:defRPr>
            </a:lvl4pPr>
            <a:lvl5pPr marL="1641165" indent="0" algn="l" defTabSz="914400" rtl="0" eaLnBrk="1" latinLnBrk="0" hangingPunct="1">
              <a:spcBef>
                <a:spcPct val="20000"/>
              </a:spcBef>
              <a:buFont typeface="Arial" pitchFamily="34" charset="0"/>
              <a:buNone/>
              <a:defRPr sz="1400" b="1" kern="1200">
                <a:solidFill>
                  <a:schemeClr val="tx1"/>
                </a:solidFill>
                <a:latin typeface="+mn-lt"/>
                <a:ea typeface="+mn-ea"/>
                <a:cs typeface="+mn-cs"/>
              </a:defRPr>
            </a:lvl5pPr>
            <a:lvl6pPr marL="2051456" indent="0" algn="l" defTabSz="914400" rtl="0" eaLnBrk="1" latinLnBrk="0" hangingPunct="1">
              <a:spcBef>
                <a:spcPct val="20000"/>
              </a:spcBef>
              <a:buFont typeface="Arial" pitchFamily="34" charset="0"/>
              <a:buNone/>
              <a:defRPr sz="1400" b="1" kern="1200">
                <a:solidFill>
                  <a:schemeClr val="tx1"/>
                </a:solidFill>
                <a:latin typeface="+mn-lt"/>
                <a:ea typeface="+mn-ea"/>
                <a:cs typeface="+mn-cs"/>
              </a:defRPr>
            </a:lvl6pPr>
            <a:lvl7pPr marL="2461748" indent="0" algn="l" defTabSz="914400" rtl="0" eaLnBrk="1" latinLnBrk="0" hangingPunct="1">
              <a:spcBef>
                <a:spcPct val="20000"/>
              </a:spcBef>
              <a:buFont typeface="Arial" pitchFamily="34" charset="0"/>
              <a:buNone/>
              <a:defRPr sz="1400" b="1" kern="1200">
                <a:solidFill>
                  <a:schemeClr val="tx1"/>
                </a:solidFill>
                <a:latin typeface="+mn-lt"/>
                <a:ea typeface="+mn-ea"/>
                <a:cs typeface="+mn-cs"/>
              </a:defRPr>
            </a:lvl7pPr>
            <a:lvl8pPr marL="2872039" indent="0" algn="l" defTabSz="914400" rtl="0" eaLnBrk="1" latinLnBrk="0" hangingPunct="1">
              <a:spcBef>
                <a:spcPct val="20000"/>
              </a:spcBef>
              <a:buFont typeface="Arial" pitchFamily="34" charset="0"/>
              <a:buNone/>
              <a:defRPr sz="1400" b="1" kern="1200">
                <a:solidFill>
                  <a:schemeClr val="tx1"/>
                </a:solidFill>
                <a:latin typeface="+mn-lt"/>
                <a:ea typeface="+mn-ea"/>
                <a:cs typeface="+mn-cs"/>
              </a:defRPr>
            </a:lvl8pPr>
            <a:lvl9pPr marL="3282330" indent="0" algn="l" defTabSz="914400" rtl="0" eaLnBrk="1" latinLnBrk="0" hangingPunct="1">
              <a:spcBef>
                <a:spcPct val="20000"/>
              </a:spcBef>
              <a:buFont typeface="Arial" pitchFamily="34" charset="0"/>
              <a:buNone/>
              <a:defRPr sz="1400" b="1" kern="1200">
                <a:solidFill>
                  <a:schemeClr val="tx1"/>
                </a:solidFill>
                <a:latin typeface="+mn-lt"/>
                <a:ea typeface="+mn-ea"/>
                <a:cs typeface="+mn-cs"/>
              </a:defRPr>
            </a:lvl9pPr>
          </a:lstStyle>
          <a:p>
            <a:r>
              <a:rPr lang="en-US" dirty="0" smtClean="0">
                <a:solidFill>
                  <a:schemeClr val="tx1">
                    <a:lumMod val="75000"/>
                    <a:lumOff val="25000"/>
                  </a:schemeClr>
                </a:solidFill>
              </a:rPr>
              <a:t>Side Doors</a:t>
            </a:r>
            <a:endParaRPr lang="en-US" dirty="0">
              <a:solidFill>
                <a:schemeClr val="tx1">
                  <a:lumMod val="75000"/>
                  <a:lumOff val="25000"/>
                </a:schemeClr>
              </a:solidFill>
            </a:endParaRPr>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13717" y="3962400"/>
            <a:ext cx="637794" cy="1417320"/>
          </a:xfrm>
          <a:prstGeom prst="rect">
            <a:avLst/>
          </a:prstGeom>
          <a:ln>
            <a:solidFill>
              <a:schemeClr val="tx1"/>
            </a:solidFill>
            <a:prstDash val="lgDash"/>
          </a:ln>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8158" y="1781624"/>
            <a:ext cx="644125" cy="1418777"/>
          </a:xfrm>
          <a:prstGeom prst="rect">
            <a:avLst/>
          </a:prstGeom>
          <a:ln>
            <a:solidFill>
              <a:schemeClr val="tx1"/>
            </a:solidFill>
            <a:prstDash val="lgDash"/>
          </a:ln>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1850" y="1770601"/>
            <a:ext cx="638450" cy="1418777"/>
          </a:xfrm>
          <a:prstGeom prst="rect">
            <a:avLst/>
          </a:prstGeom>
          <a:ln>
            <a:solidFill>
              <a:schemeClr val="tx1"/>
            </a:solidFill>
            <a:prstDash val="lgDash"/>
          </a:ln>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881" y="1781624"/>
            <a:ext cx="642390" cy="1418777"/>
          </a:xfrm>
          <a:prstGeom prst="rect">
            <a:avLst/>
          </a:prstGeom>
          <a:ln>
            <a:solidFill>
              <a:schemeClr val="tx1"/>
            </a:solidFill>
            <a:prstDash val="lgDash"/>
          </a:ln>
        </p:spPr>
      </p:pic>
      <p:sp>
        <p:nvSpPr>
          <p:cNvPr id="8" name="Rectangle 7"/>
          <p:cNvSpPr/>
          <p:nvPr/>
        </p:nvSpPr>
        <p:spPr>
          <a:xfrm>
            <a:off x="6944488" y="3962400"/>
            <a:ext cx="1970912" cy="1446550"/>
          </a:xfrm>
          <a:prstGeom prst="rect">
            <a:avLst/>
          </a:prstGeom>
          <a:ln w="22225">
            <a:solidFill>
              <a:schemeClr val="tx2"/>
            </a:solidFill>
          </a:ln>
        </p:spPr>
        <p:txBody>
          <a:bodyPr wrap="square">
            <a:spAutoFit/>
          </a:bodyPr>
          <a:lstStyle/>
          <a:p>
            <a:r>
              <a:rPr lang="en-US" sz="1100" b="1" dirty="0" smtClean="0">
                <a:latin typeface="Arial Narrow" pitchFamily="34" charset="0"/>
              </a:rPr>
              <a:t>Light control at your fingertips: </a:t>
            </a:r>
            <a:r>
              <a:rPr lang="en-US" sz="1100" dirty="0" smtClean="0">
                <a:latin typeface="Arial Narrow" pitchFamily="34" charset="0"/>
              </a:rPr>
              <a:t>Internal </a:t>
            </a:r>
            <a:r>
              <a:rPr lang="en-US" sz="1100" dirty="0">
                <a:latin typeface="Arial Narrow" pitchFamily="34" charset="0"/>
              </a:rPr>
              <a:t>blinds provide the privacy and convenience of a cordless blind enclosed between glass. A single-handed operator opens, closes and tilts the blinds to control the desired level of privacy and light. Low-E glass option available.</a:t>
            </a:r>
          </a:p>
        </p:txBody>
      </p:sp>
      <p:cxnSp>
        <p:nvCxnSpPr>
          <p:cNvPr id="21" name="Straight Connector 20"/>
          <p:cNvCxnSpPr/>
          <p:nvPr/>
        </p:nvCxnSpPr>
        <p:spPr>
          <a:xfrm>
            <a:off x="6324600" y="4419600"/>
            <a:ext cx="619888" cy="0"/>
          </a:xfrm>
          <a:prstGeom prst="line">
            <a:avLst/>
          </a:prstGeom>
          <a:ln w="22225">
            <a:solidFill>
              <a:schemeClr val="tx2"/>
            </a:solidFill>
          </a:ln>
        </p:spPr>
      </p:cxnSp>
      <p:cxnSp>
        <p:nvCxnSpPr>
          <p:cNvPr id="23" name="Straight Connector 22"/>
          <p:cNvCxnSpPr/>
          <p:nvPr/>
        </p:nvCxnSpPr>
        <p:spPr>
          <a:xfrm>
            <a:off x="6944488" y="2479989"/>
            <a:ext cx="985456" cy="0"/>
          </a:xfrm>
          <a:prstGeom prst="line">
            <a:avLst/>
          </a:prstGeom>
          <a:ln w="22225">
            <a:solidFill>
              <a:schemeClr val="tx2"/>
            </a:solidFill>
          </a:ln>
        </p:spPr>
      </p:cxnSp>
      <p:cxnSp>
        <p:nvCxnSpPr>
          <p:cNvPr id="26" name="Straight Connector 25"/>
          <p:cNvCxnSpPr>
            <a:stCxn id="8" idx="0"/>
          </p:cNvCxnSpPr>
          <p:nvPr/>
        </p:nvCxnSpPr>
        <p:spPr>
          <a:xfrm flipV="1">
            <a:off x="7929944" y="2479989"/>
            <a:ext cx="0" cy="1482411"/>
          </a:xfrm>
          <a:prstGeom prst="line">
            <a:avLst/>
          </a:prstGeom>
          <a:ln w="22225">
            <a:solidFill>
              <a:schemeClr val="tx2"/>
            </a:solidFill>
          </a:ln>
        </p:spPr>
      </p:cxnSp>
    </p:spTree>
    <p:extLst>
      <p:ext uri="{BB962C8B-B14F-4D97-AF65-F5344CB8AC3E}">
        <p14:creationId xmlns:p14="http://schemas.microsoft.com/office/powerpoint/2010/main" val="898096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1467" y="2104637"/>
            <a:ext cx="1071448" cy="2359152"/>
          </a:xfrm>
          <a:prstGeom prst="rect">
            <a:avLst/>
          </a:prstGeom>
          <a:ln>
            <a:noFill/>
            <a:prstDash val="lgDash"/>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633" y="1752600"/>
            <a:ext cx="417767" cy="2359152"/>
          </a:xfrm>
          <a:prstGeom prst="rect">
            <a:avLst/>
          </a:prstGeom>
          <a:ln>
            <a:solidFill>
              <a:schemeClr val="tx1"/>
            </a:solidFill>
            <a:prstDash val="lgDash"/>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9713" y="1761565"/>
            <a:ext cx="1068172" cy="2359152"/>
          </a:xfrm>
          <a:prstGeom prst="rect">
            <a:avLst/>
          </a:prstGeom>
          <a:ln>
            <a:noFill/>
            <a:prstDash val="lgDash"/>
          </a:ln>
        </p:spPr>
      </p:pic>
      <p:sp>
        <p:nvSpPr>
          <p:cNvPr id="13" name="Rectangle 12"/>
          <p:cNvSpPr/>
          <p:nvPr/>
        </p:nvSpPr>
        <p:spPr>
          <a:xfrm>
            <a:off x="1" y="880312"/>
            <a:ext cx="9143999" cy="622016"/>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dirty="0">
              <a:solidFill>
                <a:srgbClr val="005293"/>
              </a:solidFill>
            </a:endParaRPr>
          </a:p>
        </p:txBody>
      </p:sp>
      <p:sp>
        <p:nvSpPr>
          <p:cNvPr id="14" name="TextBox 13"/>
          <p:cNvSpPr txBox="1"/>
          <p:nvPr/>
        </p:nvSpPr>
        <p:spPr>
          <a:xfrm>
            <a:off x="752201" y="1075031"/>
            <a:ext cx="7929796" cy="448969"/>
          </a:xfrm>
          <a:prstGeom prst="rect">
            <a:avLst/>
          </a:prstGeom>
          <a:noFill/>
        </p:spPr>
        <p:txBody>
          <a:bodyPr wrap="square" lIns="0" tIns="0" rIns="0" bIns="0" rtlCol="0" anchor="ctr" anchorCtr="0">
            <a:noAutofit/>
          </a:bodyPr>
          <a:lstStyle/>
          <a:p>
            <a:pPr>
              <a:lnSpc>
                <a:spcPts val="1705"/>
              </a:lnSpc>
            </a:pPr>
            <a:r>
              <a:rPr lang="en-US" dirty="0" smtClean="0">
                <a:solidFill>
                  <a:schemeClr val="bg1"/>
                </a:solidFill>
                <a:latin typeface="Arial"/>
              </a:rPr>
              <a:t>     Classic-Craft</a:t>
            </a:r>
            <a:r>
              <a:rPr lang="en-US" sz="800" dirty="0" smtClean="0">
                <a:solidFill>
                  <a:prstClr val="white"/>
                </a:solidFill>
                <a:latin typeface="Arial"/>
              </a:rPr>
              <a:t>®</a:t>
            </a:r>
            <a:r>
              <a:rPr lang="en-US" dirty="0" smtClean="0">
                <a:solidFill>
                  <a:schemeClr val="bg1"/>
                </a:solidFill>
                <a:latin typeface="Arial"/>
              </a:rPr>
              <a:t> 		      Fiber-Classic</a:t>
            </a:r>
            <a:r>
              <a:rPr lang="en-US" sz="800" dirty="0" smtClean="0">
                <a:solidFill>
                  <a:prstClr val="white"/>
                </a:solidFill>
                <a:latin typeface="Arial"/>
              </a:rPr>
              <a:t>®</a:t>
            </a:r>
            <a:r>
              <a:rPr lang="en-US" dirty="0" smtClean="0">
                <a:solidFill>
                  <a:schemeClr val="bg1"/>
                </a:solidFill>
                <a:latin typeface="Arial"/>
              </a:rPr>
              <a:t> 	</a:t>
            </a:r>
            <a:r>
              <a:rPr lang="en-US" dirty="0">
                <a:solidFill>
                  <a:schemeClr val="bg1"/>
                </a:solidFill>
                <a:latin typeface="Arial"/>
              </a:rPr>
              <a:t> </a:t>
            </a:r>
            <a:r>
              <a:rPr lang="en-US" dirty="0" smtClean="0">
                <a:solidFill>
                  <a:schemeClr val="bg1"/>
                </a:solidFill>
                <a:latin typeface="Arial"/>
              </a:rPr>
              <a:t>        Smooth-Star</a:t>
            </a:r>
            <a:r>
              <a:rPr lang="en-US" sz="800" dirty="0" smtClean="0">
                <a:solidFill>
                  <a:prstClr val="white"/>
                </a:solidFill>
                <a:latin typeface="Arial"/>
              </a:rPr>
              <a:t>®</a:t>
            </a:r>
          </a:p>
          <a:p>
            <a:pPr lvl="0"/>
            <a:r>
              <a:rPr lang="en-US" sz="1100" b="1" dirty="0" smtClean="0">
                <a:solidFill>
                  <a:prstClr val="white"/>
                </a:solidFill>
              </a:rPr>
              <a:t>          Mahogany </a:t>
            </a:r>
            <a:r>
              <a:rPr lang="en-US" sz="1100" b="1" dirty="0">
                <a:solidFill>
                  <a:prstClr val="white"/>
                </a:solidFill>
              </a:rPr>
              <a:t>Collection</a:t>
            </a:r>
            <a:r>
              <a:rPr lang="en-US" sz="1100" b="1" baseline="-25000" dirty="0" smtClean="0">
                <a:solidFill>
                  <a:prstClr val="white"/>
                </a:solidFill>
              </a:rPr>
              <a:t>™		                   </a:t>
            </a:r>
            <a:r>
              <a:rPr lang="en-US" sz="1100" b="1" dirty="0" smtClean="0">
                <a:solidFill>
                  <a:prstClr val="white"/>
                </a:solidFill>
              </a:rPr>
              <a:t>Mahogany </a:t>
            </a:r>
            <a:r>
              <a:rPr lang="en-US" sz="1100" b="1" dirty="0">
                <a:solidFill>
                  <a:prstClr val="white"/>
                </a:solidFill>
              </a:rPr>
              <a:t>Collection</a:t>
            </a:r>
            <a:r>
              <a:rPr lang="en-US" sz="1100" b="1" baseline="-25000" dirty="0">
                <a:solidFill>
                  <a:prstClr val="white"/>
                </a:solidFill>
              </a:rPr>
              <a:t>™</a:t>
            </a:r>
          </a:p>
          <a:p>
            <a:pPr>
              <a:lnSpc>
                <a:spcPts val="1705"/>
              </a:lnSpc>
            </a:pPr>
            <a:endParaRPr lang="en-US" dirty="0">
              <a:solidFill>
                <a:schemeClr val="bg1"/>
              </a:solidFill>
              <a:latin typeface="Arial"/>
            </a:endParaRPr>
          </a:p>
        </p:txBody>
      </p:sp>
      <p:sp>
        <p:nvSpPr>
          <p:cNvPr id="15" name="Rectangle 14"/>
          <p:cNvSpPr/>
          <p:nvPr/>
        </p:nvSpPr>
        <p:spPr>
          <a:xfrm>
            <a:off x="0" y="6006198"/>
            <a:ext cx="9144000" cy="45719"/>
          </a:xfrm>
          <a:prstGeom prst="rect">
            <a:avLst/>
          </a:prstGeom>
          <a:solidFill>
            <a:srgbClr val="004877"/>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dirty="0">
              <a:solidFill>
                <a:srgbClr val="004877"/>
              </a:solidFill>
            </a:endParaRPr>
          </a:p>
        </p:txBody>
      </p:sp>
      <p:sp>
        <p:nvSpPr>
          <p:cNvPr id="16" name="TextBox 15"/>
          <p:cNvSpPr txBox="1"/>
          <p:nvPr/>
        </p:nvSpPr>
        <p:spPr>
          <a:xfrm>
            <a:off x="255864" y="6490111"/>
            <a:ext cx="6688624" cy="339686"/>
          </a:xfrm>
          <a:prstGeom prst="rect">
            <a:avLst/>
          </a:prstGeom>
          <a:noFill/>
        </p:spPr>
        <p:txBody>
          <a:bodyPr wrap="square" lIns="82058" tIns="41029" rIns="82058" bIns="41029" rtlCol="0">
            <a:spAutoFit/>
          </a:bodyPr>
          <a:lstStyle/>
          <a:p>
            <a:pPr>
              <a:lnSpc>
                <a:spcPct val="90000"/>
              </a:lnSpc>
            </a:pPr>
            <a:r>
              <a:rPr lang="en-US" sz="600" dirty="0">
                <a:latin typeface="Arial"/>
                <a:cs typeface="Arial"/>
              </a:rPr>
              <a:t>©2014 Therma-Tru Corp. All rights reserved. ENERGY STAR is a government program that helps consumers protect the environment through superior energy efficiency and is a registered trademark of the U.S. Department of Energy and the U.S. Environmental Protection Agency.</a:t>
            </a:r>
          </a:p>
          <a:p>
            <a:pPr>
              <a:lnSpc>
                <a:spcPct val="90000"/>
              </a:lnSpc>
            </a:pPr>
            <a:endParaRPr lang="en-US" sz="600" dirty="0">
              <a:latin typeface="Arial"/>
              <a:cs typeface="Arial"/>
            </a:endParaRPr>
          </a:p>
        </p:txBody>
      </p:sp>
      <p:sp>
        <p:nvSpPr>
          <p:cNvPr id="17" name="Rectangle 16"/>
          <p:cNvSpPr/>
          <p:nvPr/>
        </p:nvSpPr>
        <p:spPr>
          <a:xfrm>
            <a:off x="7488594" y="6072201"/>
            <a:ext cx="1340378" cy="221359"/>
          </a:xfrm>
          <a:prstGeom prst="rect">
            <a:avLst/>
          </a:prstGeom>
        </p:spPr>
        <p:txBody>
          <a:bodyPr wrap="square" lIns="82058" tIns="41029" rIns="82058" bIns="41029">
            <a:spAutoFit/>
          </a:bodyPr>
          <a:lstStyle/>
          <a:p>
            <a:pPr algn="r"/>
            <a:r>
              <a:rPr lang="en-US" sz="900" b="1" dirty="0">
                <a:latin typeface="Arial"/>
                <a:cs typeface="Arial"/>
              </a:rPr>
              <a:t>www.thermatru.com</a:t>
            </a:r>
          </a:p>
        </p:txBody>
      </p:sp>
      <p:pic>
        <p:nvPicPr>
          <p:cNvPr id="18" name="Picture 17" descr="ENE_prt_h_c.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8337" y="6367791"/>
            <a:ext cx="777607" cy="306674"/>
          </a:xfrm>
          <a:prstGeom prst="rect">
            <a:avLst/>
          </a:prstGeom>
        </p:spPr>
      </p:pic>
      <p:sp>
        <p:nvSpPr>
          <p:cNvPr id="19" name="TextBox 18"/>
          <p:cNvSpPr txBox="1"/>
          <p:nvPr/>
        </p:nvSpPr>
        <p:spPr>
          <a:xfrm>
            <a:off x="7242225" y="6630320"/>
            <a:ext cx="704363" cy="176519"/>
          </a:xfrm>
          <a:prstGeom prst="rect">
            <a:avLst/>
          </a:prstGeom>
          <a:noFill/>
        </p:spPr>
        <p:txBody>
          <a:bodyPr wrap="square" lIns="82058" tIns="41029" rIns="82058" bIns="41029" rtlCol="0">
            <a:spAutoFit/>
          </a:bodyPr>
          <a:lstStyle/>
          <a:p>
            <a:r>
              <a:rPr lang="en-US" sz="600" dirty="0"/>
              <a:t>Fiberglass</a:t>
            </a:r>
          </a:p>
        </p:txBody>
      </p:sp>
      <p:sp>
        <p:nvSpPr>
          <p:cNvPr id="23" name="TextBox 22"/>
          <p:cNvSpPr txBox="1"/>
          <p:nvPr/>
        </p:nvSpPr>
        <p:spPr>
          <a:xfrm>
            <a:off x="806144" y="4128330"/>
            <a:ext cx="1857032" cy="649224"/>
          </a:xfrm>
          <a:prstGeom prst="rect">
            <a:avLst/>
          </a:prstGeom>
          <a:noFill/>
        </p:spPr>
        <p:txBody>
          <a:bodyPr wrap="square" lIns="82058" tIns="41029" rIns="82058" bIns="41029" rtlCol="0">
            <a:noAutofit/>
          </a:bodyPr>
          <a:lstStyle/>
          <a:p>
            <a:pPr algn="ctr"/>
            <a:r>
              <a:rPr lang="en-US" sz="900" dirty="0" smtClean="0">
                <a:latin typeface="Arial"/>
                <a:cs typeface="Arial"/>
              </a:rPr>
              <a:t>Bella Bronze Waterglass</a:t>
            </a:r>
          </a:p>
          <a:p>
            <a:pPr algn="ctr"/>
            <a:r>
              <a:rPr lang="en-US" sz="700" dirty="0" smtClean="0">
                <a:latin typeface="Arial"/>
                <a:cs typeface="Arial"/>
              </a:rPr>
              <a:t>(Black Nickel or Brushed Nickel Caming)</a:t>
            </a:r>
            <a:endParaRPr lang="en-US" sz="700" dirty="0">
              <a:latin typeface="Arial"/>
              <a:cs typeface="Arial"/>
            </a:endParaRPr>
          </a:p>
          <a:p>
            <a:pPr algn="ctr"/>
            <a:r>
              <a:rPr lang="en-US" sz="700" dirty="0" smtClean="0">
                <a:latin typeface="Arial" pitchFamily="34" charset="0"/>
                <a:cs typeface="Arial" pitchFamily="34" charset="0"/>
              </a:rPr>
              <a:t>6</a:t>
            </a:r>
            <a:r>
              <a:rPr lang="en-US" sz="700" dirty="0">
                <a:latin typeface="Arial" pitchFamily="34" charset="0"/>
                <a:cs typeface="Arial" pitchFamily="34" charset="0"/>
              </a:rPr>
              <a:t>'</a:t>
            </a:r>
            <a:r>
              <a:rPr lang="en-US" sz="700" dirty="0" smtClean="0">
                <a:latin typeface="Arial" pitchFamily="34" charset="0"/>
                <a:cs typeface="Arial" pitchFamily="34" charset="0"/>
              </a:rPr>
              <a:t>8</a:t>
            </a:r>
            <a:r>
              <a:rPr lang="en-US" sz="700" dirty="0">
                <a:latin typeface="Arial" pitchFamily="34" charset="0"/>
                <a:cs typeface="Arial" pitchFamily="34" charset="0"/>
              </a:rPr>
              <a:t>"</a:t>
            </a:r>
            <a:r>
              <a:rPr lang="en-US" sz="700" dirty="0" smtClean="0">
                <a:latin typeface="Arial" pitchFamily="34" charset="0"/>
                <a:cs typeface="Arial" pitchFamily="34" charset="0"/>
              </a:rPr>
              <a:t> </a:t>
            </a:r>
            <a:r>
              <a:rPr lang="en-US" sz="700" dirty="0">
                <a:latin typeface="Arial" pitchFamily="34" charset="0"/>
                <a:cs typeface="Arial" pitchFamily="34" charset="0"/>
              </a:rPr>
              <a:t>Door </a:t>
            </a:r>
            <a:r>
              <a:rPr lang="en-US" sz="700" dirty="0">
                <a:latin typeface="Arial"/>
                <a:cs typeface="Arial"/>
              </a:rPr>
              <a:t>w/ </a:t>
            </a:r>
            <a:r>
              <a:rPr lang="en-US" sz="700" dirty="0" smtClean="0">
                <a:latin typeface="Arial" pitchFamily="34" charset="0"/>
                <a:cs typeface="Arial" pitchFamily="34" charset="0"/>
              </a:rPr>
              <a:t>14</a:t>
            </a:r>
            <a:r>
              <a:rPr lang="en-US" sz="700" dirty="0">
                <a:latin typeface="Arial" pitchFamily="34" charset="0"/>
                <a:cs typeface="Arial" pitchFamily="34" charset="0"/>
              </a:rPr>
              <a:t>"</a:t>
            </a:r>
            <a:r>
              <a:rPr lang="en-US" sz="700" dirty="0" smtClean="0">
                <a:latin typeface="Arial" pitchFamily="34" charset="0"/>
                <a:cs typeface="Arial" pitchFamily="34" charset="0"/>
              </a:rPr>
              <a:t> </a:t>
            </a:r>
            <a:r>
              <a:rPr lang="en-US" sz="700" dirty="0" err="1" smtClean="0">
                <a:latin typeface="Arial" pitchFamily="34" charset="0"/>
                <a:cs typeface="Arial" pitchFamily="34" charset="0"/>
              </a:rPr>
              <a:t>Sidelites</a:t>
            </a:r>
            <a:endParaRPr lang="en-US" sz="700" dirty="0">
              <a:latin typeface="Arial" pitchFamily="34" charset="0"/>
              <a:cs typeface="Arial" pitchFamily="34" charset="0"/>
            </a:endParaRPr>
          </a:p>
          <a:p>
            <a:pPr algn="ctr"/>
            <a:r>
              <a:rPr lang="en-US" sz="700" dirty="0" smtClean="0">
                <a:latin typeface="Arial" pitchFamily="34" charset="0"/>
                <a:cs typeface="Arial" pitchFamily="34" charset="0"/>
              </a:rPr>
              <a:t>Door</a:t>
            </a:r>
            <a:r>
              <a:rPr lang="en-US" sz="700" dirty="0">
                <a:latin typeface="Arial" pitchFamily="34" charset="0"/>
                <a:cs typeface="Arial" pitchFamily="34" charset="0"/>
              </a:rPr>
              <a:t>: </a:t>
            </a:r>
            <a:r>
              <a:rPr lang="en-US" sz="700" dirty="0" smtClean="0">
                <a:latin typeface="Arial" pitchFamily="34" charset="0"/>
                <a:cs typeface="Arial" pitchFamily="34" charset="0"/>
              </a:rPr>
              <a:t>CCM210B; </a:t>
            </a:r>
            <a:r>
              <a:rPr lang="en-US" sz="700" dirty="0" err="1">
                <a:latin typeface="Arial" pitchFamily="34" charset="0"/>
                <a:cs typeface="Arial" pitchFamily="34" charset="0"/>
              </a:rPr>
              <a:t>Sidelites</a:t>
            </a:r>
            <a:r>
              <a:rPr lang="en-US" sz="700" dirty="0">
                <a:latin typeface="Arial" pitchFamily="34" charset="0"/>
                <a:cs typeface="Arial" pitchFamily="34" charset="0"/>
              </a:rPr>
              <a:t>: </a:t>
            </a:r>
            <a:r>
              <a:rPr lang="en-US" sz="700" dirty="0" smtClean="0">
                <a:latin typeface="Arial" pitchFamily="34" charset="0"/>
                <a:cs typeface="Arial" pitchFamily="34" charset="0"/>
              </a:rPr>
              <a:t>CCM3310BSL</a:t>
            </a:r>
            <a:endParaRPr lang="en-US" sz="700" dirty="0">
              <a:latin typeface="Arial" pitchFamily="34" charset="0"/>
              <a:cs typeface="Arial" pitchFamily="34" charset="0"/>
            </a:endParaRPr>
          </a:p>
        </p:txBody>
      </p:sp>
      <p:sp>
        <p:nvSpPr>
          <p:cNvPr id="22" name="TextBox 21"/>
          <p:cNvSpPr txBox="1"/>
          <p:nvPr/>
        </p:nvSpPr>
        <p:spPr>
          <a:xfrm>
            <a:off x="255864" y="6115072"/>
            <a:ext cx="6688624" cy="366616"/>
          </a:xfrm>
          <a:prstGeom prst="rect">
            <a:avLst/>
          </a:prstGeom>
          <a:noFill/>
        </p:spPr>
        <p:txBody>
          <a:bodyPr wrap="square" lIns="82058" tIns="41029" rIns="82058" bIns="41029" rtlCol="0">
            <a:spAutoFit/>
          </a:bodyPr>
          <a:lstStyle/>
          <a:p>
            <a:r>
              <a:rPr lang="en-US" sz="600" dirty="0">
                <a:latin typeface="Arial"/>
                <a:cs typeface="Arial"/>
              </a:rPr>
              <a:t>Note: Product images show exterior side of door. Colors may vary from an actual application due to fluctuations in finishing. Glass privacy ratings may be more or less than indicated, based on glass design and size of glass. Glass designs may differ from depiction due to handcrafting and size of glass. See your Therma-Tru seller or visit www.thermatru.com for details on limited warranties and exclusions, glass privacy ratings and designs, and ENERGY STAR</a:t>
            </a:r>
            <a:r>
              <a:rPr lang="en-US" sz="600" baseline="30000" dirty="0">
                <a:latin typeface="Arial"/>
                <a:cs typeface="Arial"/>
              </a:rPr>
              <a:t>®</a:t>
            </a:r>
            <a:r>
              <a:rPr lang="en-US" sz="600" dirty="0">
                <a:latin typeface="Arial"/>
                <a:cs typeface="Arial"/>
              </a:rPr>
              <a:t>  qualified products.</a:t>
            </a: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3922" y="287680"/>
            <a:ext cx="1778075" cy="404689"/>
          </a:xfrm>
          <a:prstGeom prst="rect">
            <a:avLst/>
          </a:prstGeom>
        </p:spPr>
      </p:pic>
      <p:sp>
        <p:nvSpPr>
          <p:cNvPr id="26" name="TextBox 25"/>
          <p:cNvSpPr txBox="1"/>
          <p:nvPr/>
        </p:nvSpPr>
        <p:spPr>
          <a:xfrm>
            <a:off x="885351" y="252063"/>
            <a:ext cx="3511159" cy="455383"/>
          </a:xfrm>
          <a:prstGeom prst="rect">
            <a:avLst/>
          </a:prstGeom>
          <a:noFill/>
        </p:spPr>
        <p:txBody>
          <a:bodyPr wrap="square" lIns="0" tIns="0" rIns="0" bIns="0" rtlCol="0">
            <a:noAutofit/>
          </a:bodyPr>
          <a:lstStyle/>
          <a:p>
            <a:pPr>
              <a:lnSpc>
                <a:spcPts val="2602"/>
              </a:lnSpc>
            </a:pPr>
            <a:r>
              <a:rPr lang="en-US" sz="2500" dirty="0">
                <a:solidFill>
                  <a:srgbClr val="666666"/>
                </a:solidFill>
                <a:latin typeface="Arial"/>
              </a:rPr>
              <a:t>Your Logo Here</a:t>
            </a:r>
          </a:p>
        </p:txBody>
      </p:sp>
      <p:sp>
        <p:nvSpPr>
          <p:cNvPr id="24" name="Rectangle 23"/>
          <p:cNvSpPr/>
          <p:nvPr/>
        </p:nvSpPr>
        <p:spPr>
          <a:xfrm>
            <a:off x="2324848" y="1755014"/>
            <a:ext cx="338328" cy="2362200"/>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pic>
        <p:nvPicPr>
          <p:cNvPr id="25" name="Picture 2" descr="E:\TT Ad Planner_Disc Master_04142014\AdPlanner\ImageLibrary\Low-Resolution\Logos\Warranty\JPEG\TTWarranty_Lifetime_4C_L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8984" y="6367346"/>
            <a:ext cx="739220" cy="29260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3581400" y="4114166"/>
            <a:ext cx="1969395" cy="663388"/>
          </a:xfrm>
          <a:prstGeom prst="rect">
            <a:avLst/>
          </a:prstGeom>
          <a:noFill/>
        </p:spPr>
        <p:txBody>
          <a:bodyPr wrap="square" lIns="82058" tIns="41029" rIns="82058" bIns="41029" rtlCol="0">
            <a:noAutofit/>
          </a:bodyPr>
          <a:lstStyle/>
          <a:p>
            <a:pPr algn="ctr"/>
            <a:r>
              <a:rPr lang="en-US" sz="900" dirty="0" smtClean="0">
                <a:latin typeface="Arial"/>
                <a:cs typeface="Arial"/>
              </a:rPr>
              <a:t>Blackstone Glass</a:t>
            </a:r>
          </a:p>
          <a:p>
            <a:pPr algn="ctr"/>
            <a:r>
              <a:rPr lang="en-US" sz="700" dirty="0">
                <a:latin typeface="Arial"/>
                <a:cs typeface="Arial"/>
              </a:rPr>
              <a:t>(Black Nickel or Brushed Nickel Caming)</a:t>
            </a:r>
          </a:p>
          <a:p>
            <a:pPr algn="ctr"/>
            <a:r>
              <a:rPr lang="en-US" sz="700" dirty="0" smtClean="0">
                <a:latin typeface="Arial" pitchFamily="34" charset="0"/>
                <a:cs typeface="Arial" pitchFamily="34" charset="0"/>
              </a:rPr>
              <a:t>6'8</a:t>
            </a:r>
            <a:r>
              <a:rPr lang="en-US" sz="700" dirty="0">
                <a:latin typeface="Arial" pitchFamily="34" charset="0"/>
                <a:cs typeface="Arial" pitchFamily="34" charset="0"/>
              </a:rPr>
              <a:t>" Door </a:t>
            </a:r>
            <a:r>
              <a:rPr lang="en-US" sz="700" dirty="0">
                <a:latin typeface="Arial"/>
                <a:cs typeface="Arial"/>
              </a:rPr>
              <a:t>w/ </a:t>
            </a:r>
            <a:r>
              <a:rPr lang="en-US" sz="700" dirty="0">
                <a:latin typeface="Arial" pitchFamily="34" charset="0"/>
                <a:cs typeface="Arial" pitchFamily="34" charset="0"/>
              </a:rPr>
              <a:t>14" Sidelites</a:t>
            </a:r>
          </a:p>
          <a:p>
            <a:pPr algn="ctr"/>
            <a:r>
              <a:rPr lang="en-US" sz="700" dirty="0" smtClean="0">
                <a:latin typeface="Arial" pitchFamily="34" charset="0"/>
                <a:cs typeface="Arial" pitchFamily="34" charset="0"/>
              </a:rPr>
              <a:t>Door: FCM765; </a:t>
            </a:r>
            <a:r>
              <a:rPr lang="en-US" sz="700" dirty="0" err="1" smtClean="0">
                <a:latin typeface="Arial" pitchFamily="34" charset="0"/>
                <a:cs typeface="Arial" pitchFamily="34" charset="0"/>
              </a:rPr>
              <a:t>Sidelites</a:t>
            </a:r>
            <a:r>
              <a:rPr lang="en-US" sz="700" dirty="0" smtClean="0">
                <a:latin typeface="Arial" pitchFamily="34" charset="0"/>
                <a:cs typeface="Arial" pitchFamily="34" charset="0"/>
              </a:rPr>
              <a:t>: FCM808SL</a:t>
            </a:r>
          </a:p>
        </p:txBody>
      </p:sp>
      <p:sp>
        <p:nvSpPr>
          <p:cNvPr id="32" name="Rectangle 31"/>
          <p:cNvSpPr/>
          <p:nvPr/>
        </p:nvSpPr>
        <p:spPr>
          <a:xfrm>
            <a:off x="5124101" y="1755014"/>
            <a:ext cx="420624" cy="2359152"/>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36" name="TextBox 35"/>
          <p:cNvSpPr txBox="1"/>
          <p:nvPr/>
        </p:nvSpPr>
        <p:spPr>
          <a:xfrm>
            <a:off x="6213611" y="4456176"/>
            <a:ext cx="2396989" cy="725424"/>
          </a:xfrm>
          <a:prstGeom prst="rect">
            <a:avLst/>
          </a:prstGeom>
          <a:noFill/>
        </p:spPr>
        <p:txBody>
          <a:bodyPr wrap="square" lIns="82058" tIns="41029" rIns="82058" bIns="41029" rtlCol="0">
            <a:noAutofit/>
          </a:bodyPr>
          <a:lstStyle/>
          <a:p>
            <a:pPr algn="ctr"/>
            <a:r>
              <a:rPr lang="en-US" sz="900" dirty="0" smtClean="0">
                <a:latin typeface="Arial"/>
                <a:cs typeface="Arial"/>
              </a:rPr>
              <a:t>Maple Park Glass</a:t>
            </a:r>
          </a:p>
          <a:p>
            <a:pPr algn="ctr"/>
            <a:r>
              <a:rPr lang="en-US" sz="700" dirty="0">
                <a:latin typeface="Arial"/>
                <a:cs typeface="Arial"/>
              </a:rPr>
              <a:t>(Black Nickel or Brushed Nickel Caming)</a:t>
            </a:r>
          </a:p>
          <a:p>
            <a:pPr algn="ctr"/>
            <a:endParaRPr lang="en-US" sz="700" dirty="0">
              <a:latin typeface="Arial"/>
              <a:cs typeface="Arial"/>
            </a:endParaRPr>
          </a:p>
          <a:p>
            <a:pPr algn="ctr"/>
            <a:r>
              <a:rPr lang="en-US" sz="700" dirty="0">
                <a:latin typeface="Arial" pitchFamily="34" charset="0"/>
                <a:cs typeface="Arial" pitchFamily="34" charset="0"/>
              </a:rPr>
              <a:t>6'8" Door </a:t>
            </a:r>
            <a:r>
              <a:rPr lang="en-US" sz="700" dirty="0">
                <a:latin typeface="Arial"/>
                <a:cs typeface="Arial"/>
              </a:rPr>
              <a:t>w/ </a:t>
            </a:r>
            <a:r>
              <a:rPr lang="en-US" sz="700" dirty="0">
                <a:latin typeface="Arial" pitchFamily="34" charset="0"/>
                <a:cs typeface="Arial" pitchFamily="34" charset="0"/>
              </a:rPr>
              <a:t>14" </a:t>
            </a:r>
            <a:r>
              <a:rPr lang="en-US" sz="700" dirty="0" err="1">
                <a:latin typeface="Arial" pitchFamily="34" charset="0"/>
                <a:cs typeface="Arial" pitchFamily="34" charset="0"/>
              </a:rPr>
              <a:t>Sidelites</a:t>
            </a:r>
            <a:r>
              <a:rPr lang="en-US" sz="700" dirty="0">
                <a:latin typeface="Arial" pitchFamily="34" charset="0"/>
                <a:cs typeface="Arial" pitchFamily="34" charset="0"/>
              </a:rPr>
              <a:t> </a:t>
            </a:r>
          </a:p>
          <a:p>
            <a:pPr algn="ctr"/>
            <a:r>
              <a:rPr lang="en-US" sz="700" dirty="0" smtClean="0">
                <a:latin typeface="Arial" pitchFamily="34" charset="0"/>
                <a:cs typeface="Arial" pitchFamily="34" charset="0"/>
              </a:rPr>
              <a:t>Door: S6103; </a:t>
            </a:r>
            <a:r>
              <a:rPr lang="en-US" sz="700" dirty="0" err="1" smtClean="0">
                <a:latin typeface="Arial" pitchFamily="34" charset="0"/>
                <a:cs typeface="Arial" pitchFamily="34" charset="0"/>
              </a:rPr>
              <a:t>Sidelites</a:t>
            </a:r>
            <a:r>
              <a:rPr lang="en-US" sz="700" dirty="0" smtClean="0">
                <a:latin typeface="Arial" pitchFamily="34" charset="0"/>
                <a:cs typeface="Arial" pitchFamily="34" charset="0"/>
              </a:rPr>
              <a:t>: S6102SL</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2865" y="1761565"/>
            <a:ext cx="1061618" cy="2359152"/>
          </a:xfrm>
          <a:prstGeom prst="rect">
            <a:avLst/>
          </a:prstGeom>
          <a:ln>
            <a:noFill/>
            <a:prstDash val="lgDash"/>
          </a:ln>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6144" y="1761565"/>
            <a:ext cx="339128" cy="2359152"/>
          </a:xfrm>
          <a:prstGeom prst="rect">
            <a:avLst/>
          </a:prstGeom>
          <a:ln>
            <a:solidFill>
              <a:schemeClr val="tx1"/>
            </a:solidFill>
            <a:prstDash val="lgDash"/>
          </a:ln>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00800" y="2088059"/>
            <a:ext cx="393192" cy="2359152"/>
          </a:xfrm>
          <a:prstGeom prst="rect">
            <a:avLst/>
          </a:prstGeom>
          <a:ln>
            <a:solidFill>
              <a:schemeClr val="tx1"/>
            </a:solidFill>
            <a:prstDash val="lgDash"/>
          </a:ln>
        </p:spPr>
      </p:pic>
      <p:pic>
        <p:nvPicPr>
          <p:cNvPr id="50" name="Picture 2" descr="I:\Therma-Tru\Print Resolution\Glass\PrivacyRatings\PrivacyRatings_JPG\PrivacyRating6.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66800" y="4724400"/>
            <a:ext cx="1280298" cy="13250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062976" y="4790650"/>
            <a:ext cx="1070624" cy="215444"/>
          </a:xfrm>
          <a:prstGeom prst="rect">
            <a:avLst/>
          </a:prstGeom>
          <a:noFill/>
        </p:spPr>
        <p:txBody>
          <a:bodyPr wrap="square" rtlCol="0">
            <a:spAutoFit/>
          </a:bodyPr>
          <a:lstStyle/>
          <a:p>
            <a:r>
              <a:rPr lang="en-US" sz="800" dirty="0" smtClean="0"/>
              <a:t>Glass Privacy Rating</a:t>
            </a:r>
            <a:endParaRPr lang="en-US" sz="800" dirty="0"/>
          </a:p>
        </p:txBody>
      </p:sp>
      <p:pic>
        <p:nvPicPr>
          <p:cNvPr id="52" name="Picture 2" descr="I:\Therma-Tru\Print Resolution\Glass\PrivacyRatings\PrivacyRatings_JPG\PrivacyRating7.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73007" y="4693741"/>
            <a:ext cx="1325320" cy="13716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3886200" y="4770684"/>
            <a:ext cx="1196298" cy="215444"/>
          </a:xfrm>
          <a:prstGeom prst="rect">
            <a:avLst/>
          </a:prstGeom>
          <a:noFill/>
        </p:spPr>
        <p:txBody>
          <a:bodyPr wrap="square" rtlCol="0">
            <a:spAutoFit/>
          </a:bodyPr>
          <a:lstStyle/>
          <a:p>
            <a:r>
              <a:rPr lang="en-US" sz="800" dirty="0" smtClean="0"/>
              <a:t>Glass Privacy Rating</a:t>
            </a:r>
            <a:endParaRPr lang="en-US" sz="800" dirty="0"/>
          </a:p>
        </p:txBody>
      </p:sp>
      <p:pic>
        <p:nvPicPr>
          <p:cNvPr id="54" name="Picture 2" descr="I:\Therma-Tru\Print Resolution\Glass\PrivacyRatings\PrivacyRatings_JPG\PrivacyRating6.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49445" y="5286196"/>
            <a:ext cx="1325319" cy="13716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6781800" y="5347156"/>
            <a:ext cx="1196298" cy="215444"/>
          </a:xfrm>
          <a:prstGeom prst="rect">
            <a:avLst/>
          </a:prstGeom>
          <a:noFill/>
        </p:spPr>
        <p:txBody>
          <a:bodyPr wrap="square" rtlCol="0">
            <a:spAutoFit/>
          </a:bodyPr>
          <a:lstStyle/>
          <a:p>
            <a:r>
              <a:rPr lang="en-US" sz="800" dirty="0" smtClean="0"/>
              <a:t>Glass Privacy Rating</a:t>
            </a:r>
            <a:endParaRPr lang="en-US" sz="800" dirty="0"/>
          </a:p>
        </p:txBody>
      </p:sp>
      <p:sp>
        <p:nvSpPr>
          <p:cNvPr id="37" name="Rectangle 36"/>
          <p:cNvSpPr/>
          <p:nvPr/>
        </p:nvSpPr>
        <p:spPr>
          <a:xfrm>
            <a:off x="8001000" y="2104637"/>
            <a:ext cx="420624" cy="2359152"/>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pic>
        <p:nvPicPr>
          <p:cNvPr id="38" name="Picture 37"/>
          <p:cNvPicPr>
            <a:picLocks noChangeAspect="1"/>
          </p:cNvPicPr>
          <p:nvPr/>
        </p:nvPicPr>
        <p:blipFill rotWithShape="1">
          <a:blip r:embed="rId13" cstate="print">
            <a:extLst>
              <a:ext uri="{28A0092B-C50C-407E-A947-70E740481C1C}">
                <a14:useLocalDpi xmlns:a14="http://schemas.microsoft.com/office/drawing/2010/main" val="0"/>
              </a:ext>
            </a:extLst>
          </a:blip>
          <a:srcRect t="3" b="50474"/>
          <a:stretch/>
        </p:blipFill>
        <p:spPr>
          <a:xfrm>
            <a:off x="479545" y="5150389"/>
            <a:ext cx="1208028" cy="837566"/>
          </a:xfrm>
          <a:prstGeom prst="rect">
            <a:avLst/>
          </a:prstGeom>
        </p:spPr>
      </p:pic>
      <p:pic>
        <p:nvPicPr>
          <p:cNvPr id="57" name="Picture 56"/>
          <p:cNvPicPr>
            <a:picLocks noChangeAspect="1"/>
          </p:cNvPicPr>
          <p:nvPr/>
        </p:nvPicPr>
        <p:blipFill rotWithShape="1">
          <a:blip r:embed="rId14" cstate="print">
            <a:extLst>
              <a:ext uri="{28A0092B-C50C-407E-A947-70E740481C1C}">
                <a14:useLocalDpi xmlns:a14="http://schemas.microsoft.com/office/drawing/2010/main" val="0"/>
              </a:ext>
            </a:extLst>
          </a:blip>
          <a:srcRect t="4" b="51851"/>
          <a:stretch/>
        </p:blipFill>
        <p:spPr>
          <a:xfrm>
            <a:off x="3581400" y="5141522"/>
            <a:ext cx="1068890" cy="842156"/>
          </a:xfrm>
          <a:prstGeom prst="rect">
            <a:avLst/>
          </a:prstGeom>
        </p:spPr>
      </p:pic>
      <p:sp>
        <p:nvSpPr>
          <p:cNvPr id="59" name="Rectangle 58"/>
          <p:cNvSpPr/>
          <p:nvPr/>
        </p:nvSpPr>
        <p:spPr>
          <a:xfrm rot="5400000">
            <a:off x="7202318" y="792374"/>
            <a:ext cx="411480" cy="2027131"/>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pic>
        <p:nvPicPr>
          <p:cNvPr id="60" name="Picture 59"/>
          <p:cNvPicPr>
            <a:picLocks noChangeAspect="1"/>
          </p:cNvPicPr>
          <p:nvPr/>
        </p:nvPicPr>
        <p:blipFill rotWithShape="1">
          <a:blip r:embed="rId14" cstate="print">
            <a:extLst>
              <a:ext uri="{28A0092B-C50C-407E-A947-70E740481C1C}">
                <a14:useLocalDpi xmlns:a14="http://schemas.microsoft.com/office/drawing/2010/main" val="0"/>
              </a:ext>
            </a:extLst>
          </a:blip>
          <a:srcRect t="4" b="51851"/>
          <a:stretch/>
        </p:blipFill>
        <p:spPr>
          <a:xfrm>
            <a:off x="4717099" y="5148094"/>
            <a:ext cx="1068890" cy="842156"/>
          </a:xfrm>
          <a:prstGeom prst="rect">
            <a:avLst/>
          </a:prstGeom>
        </p:spPr>
      </p:pic>
      <p:pic>
        <p:nvPicPr>
          <p:cNvPr id="61" name="Picture 60"/>
          <p:cNvPicPr>
            <a:picLocks noChangeAspect="1"/>
          </p:cNvPicPr>
          <p:nvPr/>
        </p:nvPicPr>
        <p:blipFill rotWithShape="1">
          <a:blip r:embed="rId13" cstate="print">
            <a:extLst>
              <a:ext uri="{28A0092B-C50C-407E-A947-70E740481C1C}">
                <a14:useLocalDpi xmlns:a14="http://schemas.microsoft.com/office/drawing/2010/main" val="0"/>
              </a:ext>
            </a:extLst>
          </a:blip>
          <a:srcRect t="3" b="50474"/>
          <a:stretch/>
        </p:blipFill>
        <p:spPr>
          <a:xfrm>
            <a:off x="1763772" y="5148094"/>
            <a:ext cx="1208028" cy="837566"/>
          </a:xfrm>
          <a:prstGeom prst="rect">
            <a:avLst/>
          </a:prstGeom>
        </p:spPr>
      </p:pic>
      <p:sp>
        <p:nvSpPr>
          <p:cNvPr id="62" name="TextBox 61"/>
          <p:cNvSpPr txBox="1"/>
          <p:nvPr/>
        </p:nvSpPr>
        <p:spPr>
          <a:xfrm>
            <a:off x="479544" y="5791200"/>
            <a:ext cx="1208028" cy="246221"/>
          </a:xfrm>
          <a:prstGeom prst="rect">
            <a:avLst/>
          </a:prstGeom>
          <a:noFill/>
        </p:spPr>
        <p:txBody>
          <a:bodyPr wrap="square" rtlCol="0">
            <a:spAutoFit/>
          </a:bodyPr>
          <a:lstStyle/>
          <a:p>
            <a:pPr algn="ctr"/>
            <a:r>
              <a:rPr lang="en-US" sz="1000" b="1" dirty="0" smtClean="0">
                <a:effectLst>
                  <a:glow rad="127000">
                    <a:schemeClr val="bg1"/>
                  </a:glow>
                </a:effectLst>
                <a:latin typeface="Arial" pitchFamily="34" charset="0"/>
                <a:cs typeface="Arial" pitchFamily="34" charset="0"/>
              </a:rPr>
              <a:t>Brushed Nickel</a:t>
            </a:r>
            <a:endParaRPr lang="en-US" sz="1000" b="1" dirty="0">
              <a:effectLst>
                <a:glow rad="127000">
                  <a:schemeClr val="bg1"/>
                </a:glow>
              </a:effectLst>
              <a:latin typeface="Arial" pitchFamily="34" charset="0"/>
              <a:cs typeface="Arial" pitchFamily="34" charset="0"/>
            </a:endParaRPr>
          </a:p>
        </p:txBody>
      </p:sp>
      <p:sp>
        <p:nvSpPr>
          <p:cNvPr id="66" name="TextBox 65"/>
          <p:cNvSpPr txBox="1"/>
          <p:nvPr/>
        </p:nvSpPr>
        <p:spPr>
          <a:xfrm>
            <a:off x="3581400" y="4981545"/>
            <a:ext cx="1068890" cy="200055"/>
          </a:xfrm>
          <a:prstGeom prst="rect">
            <a:avLst/>
          </a:prstGeom>
          <a:noFill/>
        </p:spPr>
        <p:txBody>
          <a:bodyPr wrap="square" rtlCol="0">
            <a:spAutoFit/>
          </a:bodyPr>
          <a:lstStyle/>
          <a:p>
            <a:pPr algn="ctr"/>
            <a:r>
              <a:rPr lang="en-US" sz="700" b="1" dirty="0" smtClean="0">
                <a:latin typeface="Arial" pitchFamily="34" charset="0"/>
                <a:cs typeface="Arial" pitchFamily="34" charset="0"/>
              </a:rPr>
              <a:t>Brushed Nickel</a:t>
            </a:r>
            <a:endParaRPr lang="en-US" sz="700" b="1" dirty="0">
              <a:latin typeface="Arial" pitchFamily="34" charset="0"/>
              <a:cs typeface="Arial" pitchFamily="34" charset="0"/>
            </a:endParaRPr>
          </a:p>
        </p:txBody>
      </p:sp>
      <p:sp>
        <p:nvSpPr>
          <p:cNvPr id="67" name="TextBox 66"/>
          <p:cNvSpPr txBox="1"/>
          <p:nvPr/>
        </p:nvSpPr>
        <p:spPr>
          <a:xfrm>
            <a:off x="4735572" y="4981545"/>
            <a:ext cx="1050417" cy="200055"/>
          </a:xfrm>
          <a:prstGeom prst="rect">
            <a:avLst/>
          </a:prstGeom>
          <a:noFill/>
        </p:spPr>
        <p:txBody>
          <a:bodyPr wrap="square" rtlCol="0">
            <a:spAutoFit/>
          </a:bodyPr>
          <a:lstStyle/>
          <a:p>
            <a:pPr algn="ctr"/>
            <a:r>
              <a:rPr lang="en-US" sz="700" b="1" dirty="0" smtClean="0">
                <a:latin typeface="Arial" pitchFamily="34" charset="0"/>
                <a:cs typeface="Arial" pitchFamily="34" charset="0"/>
              </a:rPr>
              <a:t>Black Nickel</a:t>
            </a:r>
            <a:endParaRPr lang="en-US" sz="700" b="1" dirty="0">
              <a:latin typeface="Arial" pitchFamily="34" charset="0"/>
              <a:cs typeface="Arial" pitchFamily="34" charset="0"/>
            </a:endParaRPr>
          </a:p>
        </p:txBody>
      </p:sp>
      <p:sp>
        <p:nvSpPr>
          <p:cNvPr id="11" name="Right Arrow 10"/>
          <p:cNvSpPr/>
          <p:nvPr/>
        </p:nvSpPr>
        <p:spPr>
          <a:xfrm rot="18983071">
            <a:off x="227357" y="6180657"/>
            <a:ext cx="740118" cy="312845"/>
          </a:xfrm>
          <a:prstGeom prst="rightArrow">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Optional</a:t>
            </a:r>
            <a:endParaRPr lang="en-US" sz="900" dirty="0">
              <a:solidFill>
                <a:schemeClr val="tx1"/>
              </a:solidFill>
            </a:endParaRPr>
          </a:p>
        </p:txBody>
      </p:sp>
      <p:sp>
        <p:nvSpPr>
          <p:cNvPr id="68" name="TextBox 67"/>
          <p:cNvSpPr txBox="1"/>
          <p:nvPr/>
        </p:nvSpPr>
        <p:spPr>
          <a:xfrm>
            <a:off x="1763772" y="5791200"/>
            <a:ext cx="1208028" cy="246221"/>
          </a:xfrm>
          <a:prstGeom prst="rect">
            <a:avLst/>
          </a:prstGeom>
          <a:noFill/>
        </p:spPr>
        <p:txBody>
          <a:bodyPr wrap="square" rtlCol="0">
            <a:spAutoFit/>
          </a:bodyPr>
          <a:lstStyle/>
          <a:p>
            <a:pPr algn="ctr"/>
            <a:r>
              <a:rPr lang="en-US" sz="1000" b="1" dirty="0" smtClean="0">
                <a:effectLst>
                  <a:glow rad="127000">
                    <a:schemeClr val="bg1"/>
                  </a:glow>
                </a:effectLst>
                <a:latin typeface="Arial" pitchFamily="34" charset="0"/>
                <a:cs typeface="Arial" pitchFamily="34" charset="0"/>
              </a:rPr>
              <a:t>Black Nickel</a:t>
            </a:r>
            <a:endParaRPr lang="en-US" sz="1000" b="1" dirty="0">
              <a:effectLst>
                <a:glow rad="127000">
                  <a:schemeClr val="bg1"/>
                </a:glow>
              </a:effectLst>
              <a:latin typeface="Arial" pitchFamily="34" charset="0"/>
              <a:cs typeface="Arial" pitchFamily="34" charset="0"/>
            </a:endParaRPr>
          </a:p>
        </p:txBody>
      </p:sp>
    </p:spTree>
    <p:extLst>
      <p:ext uri="{BB962C8B-B14F-4D97-AF65-F5344CB8AC3E}">
        <p14:creationId xmlns:p14="http://schemas.microsoft.com/office/powerpoint/2010/main" val="4150697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7429" y="5209745"/>
            <a:ext cx="1444752" cy="19905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6893" y="5605046"/>
            <a:ext cx="1444752" cy="176581"/>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b="8780"/>
          <a:stretch/>
        </p:blipFill>
        <p:spPr>
          <a:xfrm>
            <a:off x="209194" y="2616612"/>
            <a:ext cx="2487168" cy="3403188"/>
          </a:xfrm>
          <a:prstGeom prst="rect">
            <a:avLst/>
          </a:prstGeom>
        </p:spPr>
      </p:pic>
      <p:sp>
        <p:nvSpPr>
          <p:cNvPr id="41" name="Rectangle 40"/>
          <p:cNvSpPr/>
          <p:nvPr/>
        </p:nvSpPr>
        <p:spPr>
          <a:xfrm>
            <a:off x="209194" y="1358205"/>
            <a:ext cx="2471511" cy="1277273"/>
          </a:xfrm>
          <a:prstGeom prst="rect">
            <a:avLst/>
          </a:prstGeom>
          <a:solidFill>
            <a:srgbClr val="CDCDCD"/>
          </a:solidFill>
          <a:ln w="25400" cmpd="sng">
            <a:solidFill>
              <a:srgbClr val="CDCDCD"/>
            </a:solidFill>
            <a:miter lim="800000"/>
          </a:ln>
        </p:spPr>
        <p:txBody>
          <a:bodyPr wrap="square">
            <a:spAutoFit/>
          </a:bodyPr>
          <a:lstStyle/>
          <a:p>
            <a:endParaRPr lang="en-US" sz="1400" i="1" dirty="0" smtClean="0">
              <a:latin typeface="Arial" pitchFamily="34" charset="0"/>
              <a:cs typeface="Arial" pitchFamily="34" charset="0"/>
            </a:endParaRPr>
          </a:p>
          <a:p>
            <a:r>
              <a:rPr lang="en-US" sz="1050" i="1" dirty="0" smtClean="0">
                <a:latin typeface="Arial" pitchFamily="34" charset="0"/>
                <a:cs typeface="Arial" pitchFamily="34" charset="0"/>
              </a:rPr>
              <a:t>The </a:t>
            </a:r>
            <a:r>
              <a:rPr lang="en-US" sz="1050" i="1" dirty="0">
                <a:latin typeface="Arial" pitchFamily="34" charset="0"/>
                <a:cs typeface="Arial" pitchFamily="34" charset="0"/>
              </a:rPr>
              <a:t>simple vertical lines and Shaker-style recessed panels of Classic-Craft American Style premium fiberglass entryways create a timeless look perfect for Craftsman-inspired Cottage- and Bungalow-style homes</a:t>
            </a:r>
            <a:r>
              <a:rPr lang="en-US" sz="1050" i="1" dirty="0" smtClean="0">
                <a:latin typeface="Arial" pitchFamily="34" charset="0"/>
                <a:cs typeface="Arial" pitchFamily="34" charset="0"/>
              </a:rPr>
              <a:t>.</a:t>
            </a:r>
            <a:endParaRPr lang="en-US" sz="600" i="1" dirty="0">
              <a:latin typeface="Arial" pitchFamily="34" charset="0"/>
              <a:cs typeface="Arial"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9907" y="1917730"/>
            <a:ext cx="446456" cy="2551176"/>
          </a:xfrm>
          <a:prstGeom prst="rect">
            <a:avLst/>
          </a:prstGeom>
          <a:ln>
            <a:solidFill>
              <a:schemeClr val="tx1"/>
            </a:solidFill>
            <a:prstDash val="lgDash"/>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2820" y="1908765"/>
            <a:ext cx="1162202" cy="2551176"/>
          </a:xfrm>
          <a:prstGeom prst="rect">
            <a:avLst/>
          </a:prstGeom>
          <a:ln>
            <a:noFill/>
            <a:prstDash val="lgDash"/>
          </a:ln>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7972" y="1908765"/>
            <a:ext cx="1133856" cy="2551176"/>
          </a:xfrm>
          <a:prstGeom prst="rect">
            <a:avLst/>
          </a:prstGeom>
          <a:ln>
            <a:noFill/>
            <a:prstDash val="lgDash"/>
          </a:ln>
        </p:spPr>
      </p:pic>
      <p:sp>
        <p:nvSpPr>
          <p:cNvPr id="13" name="Rectangle 12"/>
          <p:cNvSpPr/>
          <p:nvPr/>
        </p:nvSpPr>
        <p:spPr>
          <a:xfrm>
            <a:off x="0" y="885265"/>
            <a:ext cx="9144000" cy="621270"/>
          </a:xfrm>
          <a:prstGeom prst="rect">
            <a:avLst/>
          </a:prstGeom>
          <a:solidFill>
            <a:srgbClr val="E26F2E"/>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dirty="0">
              <a:solidFill>
                <a:srgbClr val="2F22E5"/>
              </a:solidFill>
            </a:endParaRPr>
          </a:p>
        </p:txBody>
      </p:sp>
      <p:sp>
        <p:nvSpPr>
          <p:cNvPr id="15" name="Rectangle 14"/>
          <p:cNvSpPr/>
          <p:nvPr/>
        </p:nvSpPr>
        <p:spPr>
          <a:xfrm>
            <a:off x="0" y="6006198"/>
            <a:ext cx="9144000" cy="45719"/>
          </a:xfrm>
          <a:prstGeom prst="rect">
            <a:avLst/>
          </a:prstGeom>
          <a:solidFill>
            <a:srgbClr val="ED7423"/>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dirty="0">
              <a:solidFill>
                <a:srgbClr val="004877"/>
              </a:solidFill>
            </a:endParaRPr>
          </a:p>
        </p:txBody>
      </p:sp>
      <p:sp>
        <p:nvSpPr>
          <p:cNvPr id="16" name="TextBox 15"/>
          <p:cNvSpPr txBox="1"/>
          <p:nvPr/>
        </p:nvSpPr>
        <p:spPr>
          <a:xfrm>
            <a:off x="255864" y="6490111"/>
            <a:ext cx="6688624" cy="339686"/>
          </a:xfrm>
          <a:prstGeom prst="rect">
            <a:avLst/>
          </a:prstGeom>
          <a:noFill/>
        </p:spPr>
        <p:txBody>
          <a:bodyPr wrap="square" lIns="82058" tIns="41029" rIns="82058" bIns="41029" rtlCol="0">
            <a:spAutoFit/>
          </a:bodyPr>
          <a:lstStyle/>
          <a:p>
            <a:pPr>
              <a:lnSpc>
                <a:spcPct val="90000"/>
              </a:lnSpc>
            </a:pPr>
            <a:r>
              <a:rPr lang="en-US" sz="600" dirty="0">
                <a:latin typeface="Arial"/>
                <a:cs typeface="Arial"/>
              </a:rPr>
              <a:t>©2014 Therma-Tru Corp. All rights reserved. ENERGY STAR is a government program that helps consumers protect the environment through superior energy efficiency and is a registered trademark of the U.S. Department of Energy and the U.S. Environmental Protection Agency.</a:t>
            </a:r>
          </a:p>
          <a:p>
            <a:pPr>
              <a:lnSpc>
                <a:spcPct val="90000"/>
              </a:lnSpc>
            </a:pPr>
            <a:endParaRPr lang="en-US" sz="600" dirty="0">
              <a:latin typeface="Arial"/>
              <a:cs typeface="Arial"/>
            </a:endParaRPr>
          </a:p>
        </p:txBody>
      </p:sp>
      <p:sp>
        <p:nvSpPr>
          <p:cNvPr id="17" name="Rectangle 16"/>
          <p:cNvSpPr/>
          <p:nvPr/>
        </p:nvSpPr>
        <p:spPr>
          <a:xfrm>
            <a:off x="7488594" y="6072201"/>
            <a:ext cx="1340378" cy="221359"/>
          </a:xfrm>
          <a:prstGeom prst="rect">
            <a:avLst/>
          </a:prstGeom>
        </p:spPr>
        <p:txBody>
          <a:bodyPr wrap="square" lIns="82058" tIns="41029" rIns="82058" bIns="41029">
            <a:spAutoFit/>
          </a:bodyPr>
          <a:lstStyle/>
          <a:p>
            <a:pPr algn="r"/>
            <a:r>
              <a:rPr lang="en-US" sz="900" b="1" dirty="0">
                <a:latin typeface="Arial"/>
                <a:cs typeface="Arial"/>
              </a:rPr>
              <a:t>www.thermatru.com</a:t>
            </a:r>
          </a:p>
        </p:txBody>
      </p:sp>
      <p:pic>
        <p:nvPicPr>
          <p:cNvPr id="18" name="Picture 17" descr="ENE_prt_h_c.ep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78337" y="6367791"/>
            <a:ext cx="777607" cy="306674"/>
          </a:xfrm>
          <a:prstGeom prst="rect">
            <a:avLst/>
          </a:prstGeom>
        </p:spPr>
      </p:pic>
      <p:sp>
        <p:nvSpPr>
          <p:cNvPr id="19" name="TextBox 18"/>
          <p:cNvSpPr txBox="1"/>
          <p:nvPr/>
        </p:nvSpPr>
        <p:spPr>
          <a:xfrm>
            <a:off x="7242225" y="6630320"/>
            <a:ext cx="704363" cy="176519"/>
          </a:xfrm>
          <a:prstGeom prst="rect">
            <a:avLst/>
          </a:prstGeom>
          <a:noFill/>
        </p:spPr>
        <p:txBody>
          <a:bodyPr wrap="square" lIns="82058" tIns="41029" rIns="82058" bIns="41029" rtlCol="0">
            <a:spAutoFit/>
          </a:bodyPr>
          <a:lstStyle/>
          <a:p>
            <a:r>
              <a:rPr lang="en-US" sz="600" dirty="0"/>
              <a:t>Fiberglass</a:t>
            </a:r>
          </a:p>
        </p:txBody>
      </p:sp>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6550" y="6370677"/>
            <a:ext cx="744930" cy="292458"/>
          </a:xfrm>
          <a:prstGeom prst="rect">
            <a:avLst/>
          </a:prstGeom>
        </p:spPr>
      </p:pic>
      <p:sp>
        <p:nvSpPr>
          <p:cNvPr id="22" name="TextBox 21"/>
          <p:cNvSpPr txBox="1"/>
          <p:nvPr/>
        </p:nvSpPr>
        <p:spPr>
          <a:xfrm>
            <a:off x="255864" y="6115072"/>
            <a:ext cx="6688624" cy="366616"/>
          </a:xfrm>
          <a:prstGeom prst="rect">
            <a:avLst/>
          </a:prstGeom>
          <a:noFill/>
        </p:spPr>
        <p:txBody>
          <a:bodyPr wrap="square" lIns="82058" tIns="41029" rIns="82058" bIns="41029" rtlCol="0">
            <a:spAutoFit/>
          </a:bodyPr>
          <a:lstStyle/>
          <a:p>
            <a:r>
              <a:rPr lang="en-US" sz="600" dirty="0">
                <a:latin typeface="Arial"/>
                <a:cs typeface="Arial"/>
              </a:rPr>
              <a:t>Note: Product images show exterior side of door. Colors may vary from an actual application due to fluctuations in finishing. Glass privacy ratings may be more or less than indicated, based on glass design and size of glass. Glass designs may differ from depiction due to handcrafting and size of glass. See your Therma-Tru seller or visit www.thermatru.com for details on limited warranties and exclusions, glass privacy ratings and designs, and ENERGY STAR</a:t>
            </a:r>
            <a:r>
              <a:rPr lang="en-US" sz="600" baseline="30000" dirty="0">
                <a:latin typeface="Arial"/>
                <a:cs typeface="Arial"/>
              </a:rPr>
              <a:t>®</a:t>
            </a:r>
            <a:r>
              <a:rPr lang="en-US" sz="600" dirty="0">
                <a:latin typeface="Arial"/>
                <a:cs typeface="Arial"/>
              </a:rPr>
              <a:t>  qualified products.</a:t>
            </a:r>
          </a:p>
        </p:txBody>
      </p:sp>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03922" y="287680"/>
            <a:ext cx="1778075" cy="404689"/>
          </a:xfrm>
          <a:prstGeom prst="rect">
            <a:avLst/>
          </a:prstGeom>
        </p:spPr>
      </p:pic>
      <p:sp>
        <p:nvSpPr>
          <p:cNvPr id="23" name="TextBox 22"/>
          <p:cNvSpPr txBox="1"/>
          <p:nvPr/>
        </p:nvSpPr>
        <p:spPr>
          <a:xfrm>
            <a:off x="885351" y="252063"/>
            <a:ext cx="3511159" cy="455383"/>
          </a:xfrm>
          <a:prstGeom prst="rect">
            <a:avLst/>
          </a:prstGeom>
          <a:noFill/>
        </p:spPr>
        <p:txBody>
          <a:bodyPr wrap="square" lIns="0" tIns="0" rIns="0" bIns="0" rtlCol="0">
            <a:noAutofit/>
          </a:bodyPr>
          <a:lstStyle/>
          <a:p>
            <a:pPr>
              <a:lnSpc>
                <a:spcPts val="2602"/>
              </a:lnSpc>
            </a:pPr>
            <a:r>
              <a:rPr lang="en-US" sz="2500" dirty="0">
                <a:solidFill>
                  <a:srgbClr val="666666"/>
                </a:solidFill>
                <a:latin typeface="Arial"/>
              </a:rPr>
              <a:t>Your Logo Here</a:t>
            </a:r>
          </a:p>
        </p:txBody>
      </p:sp>
      <p:sp>
        <p:nvSpPr>
          <p:cNvPr id="28" name="TextBox 27"/>
          <p:cNvSpPr txBox="1"/>
          <p:nvPr/>
        </p:nvSpPr>
        <p:spPr>
          <a:xfrm>
            <a:off x="1125497" y="988990"/>
            <a:ext cx="7248799" cy="448969"/>
          </a:xfrm>
          <a:prstGeom prst="rect">
            <a:avLst/>
          </a:prstGeom>
          <a:noFill/>
        </p:spPr>
        <p:txBody>
          <a:bodyPr wrap="square" lIns="0" tIns="0" rIns="0" bIns="0" rtlCol="0" anchor="ctr" anchorCtr="0">
            <a:noAutofit/>
          </a:bodyPr>
          <a:lstStyle/>
          <a:p>
            <a:pPr>
              <a:lnSpc>
                <a:spcPts val="1705"/>
              </a:lnSpc>
            </a:pPr>
            <a:r>
              <a:rPr lang="en-US" dirty="0" smtClean="0">
                <a:solidFill>
                  <a:schemeClr val="bg1"/>
                </a:solidFill>
                <a:latin typeface="Arial"/>
              </a:rPr>
              <a:t>Classic-Craft Premium Entryways  ̶ </a:t>
            </a:r>
            <a:r>
              <a:rPr lang="en-US" dirty="0" smtClean="0">
                <a:solidFill>
                  <a:schemeClr val="bg1"/>
                </a:solidFill>
                <a:latin typeface="Arial" pitchFamily="34" charset="0"/>
                <a:cs typeface="Arial" pitchFamily="34" charset="0"/>
              </a:rPr>
              <a:t> American </a:t>
            </a:r>
            <a:r>
              <a:rPr lang="en-US" dirty="0">
                <a:solidFill>
                  <a:schemeClr val="bg1"/>
                </a:solidFill>
                <a:latin typeface="Arial" pitchFamily="34" charset="0"/>
                <a:cs typeface="Arial" pitchFamily="34" charset="0"/>
              </a:rPr>
              <a:t>Style </a:t>
            </a:r>
            <a:r>
              <a:rPr lang="en-US" dirty="0" err="1">
                <a:solidFill>
                  <a:schemeClr val="bg1"/>
                </a:solidFill>
                <a:latin typeface="Arial" pitchFamily="34" charset="0"/>
                <a:cs typeface="Arial" pitchFamily="34" charset="0"/>
              </a:rPr>
              <a:t>Collection</a:t>
            </a:r>
            <a:r>
              <a:rPr lang="en-US" sz="700" dirty="0" err="1">
                <a:solidFill>
                  <a:schemeClr val="bg1"/>
                </a:solidFill>
                <a:latin typeface="Arial" pitchFamily="34" charset="0"/>
                <a:cs typeface="Arial" pitchFamily="34" charset="0"/>
              </a:rPr>
              <a:t>TM</a:t>
            </a:r>
            <a:r>
              <a:rPr lang="en-US" dirty="0" smtClean="0">
                <a:solidFill>
                  <a:schemeClr val="bg1"/>
                </a:solidFill>
                <a:latin typeface="Arial" pitchFamily="34" charset="0"/>
                <a:cs typeface="Arial" pitchFamily="34" charset="0"/>
              </a:rPr>
              <a:t> </a:t>
            </a:r>
            <a:endParaRPr lang="en-US" dirty="0">
              <a:solidFill>
                <a:schemeClr val="bg1"/>
              </a:solidFill>
              <a:latin typeface="Arial" pitchFamily="34" charset="0"/>
              <a:cs typeface="Arial" pitchFamily="34" charset="0"/>
            </a:endParaRPr>
          </a:p>
        </p:txBody>
      </p:sp>
      <p:sp>
        <p:nvSpPr>
          <p:cNvPr id="29" name="TextBox 28"/>
          <p:cNvSpPr txBox="1"/>
          <p:nvPr/>
        </p:nvSpPr>
        <p:spPr>
          <a:xfrm>
            <a:off x="3810000" y="4468906"/>
            <a:ext cx="2157236" cy="331694"/>
          </a:xfrm>
          <a:prstGeom prst="rect">
            <a:avLst/>
          </a:prstGeom>
          <a:noFill/>
        </p:spPr>
        <p:txBody>
          <a:bodyPr wrap="square" lIns="82058" tIns="41029" rIns="82058" bIns="41029" rtlCol="0">
            <a:noAutofit/>
          </a:bodyPr>
          <a:lstStyle/>
          <a:p>
            <a:pPr algn="ctr"/>
            <a:r>
              <a:rPr lang="en-US" sz="1200" b="1" dirty="0" smtClean="0">
                <a:cs typeface="Arial"/>
              </a:rPr>
              <a:t>Clear Low-E Glass</a:t>
            </a:r>
          </a:p>
          <a:p>
            <a:pPr algn="ctr"/>
            <a:r>
              <a:rPr lang="en-US" sz="800" dirty="0" smtClean="0">
                <a:cs typeface="Arial" pitchFamily="34" charset="0"/>
              </a:rPr>
              <a:t>6'8</a:t>
            </a:r>
            <a:r>
              <a:rPr lang="en-US" sz="800" dirty="0">
                <a:cs typeface="Arial" pitchFamily="34" charset="0"/>
              </a:rPr>
              <a:t>"</a:t>
            </a:r>
            <a:r>
              <a:rPr lang="en-US" sz="800" dirty="0" smtClean="0">
                <a:cs typeface="Arial" pitchFamily="34" charset="0"/>
              </a:rPr>
              <a:t> </a:t>
            </a:r>
            <a:r>
              <a:rPr lang="en-US" sz="800" dirty="0">
                <a:cs typeface="Arial" pitchFamily="34" charset="0"/>
              </a:rPr>
              <a:t>Door </a:t>
            </a:r>
            <a:r>
              <a:rPr lang="en-US" sz="800" dirty="0" smtClean="0">
                <a:cs typeface="Arial" pitchFamily="34" charset="0"/>
              </a:rPr>
              <a:t>CCA260 </a:t>
            </a:r>
            <a:r>
              <a:rPr lang="en-US" sz="800" dirty="0" smtClean="0">
                <a:cs typeface="Arial"/>
              </a:rPr>
              <a:t>w</a:t>
            </a:r>
            <a:r>
              <a:rPr lang="en-US" sz="800" dirty="0">
                <a:cs typeface="Arial"/>
              </a:rPr>
              <a:t>/ </a:t>
            </a:r>
            <a:r>
              <a:rPr lang="en-US" sz="800" dirty="0" smtClean="0">
                <a:cs typeface="Arial" pitchFamily="34" charset="0"/>
              </a:rPr>
              <a:t>14</a:t>
            </a:r>
            <a:r>
              <a:rPr lang="en-US" sz="800" dirty="0">
                <a:cs typeface="Arial" pitchFamily="34" charset="0"/>
              </a:rPr>
              <a:t>"</a:t>
            </a:r>
            <a:r>
              <a:rPr lang="en-US" sz="800" dirty="0" smtClean="0">
                <a:cs typeface="Arial" pitchFamily="34" charset="0"/>
              </a:rPr>
              <a:t> </a:t>
            </a:r>
            <a:r>
              <a:rPr lang="en-US" sz="800" dirty="0" err="1" smtClean="0">
                <a:cs typeface="Arial" pitchFamily="34" charset="0"/>
              </a:rPr>
              <a:t>Sidelites</a:t>
            </a:r>
            <a:r>
              <a:rPr lang="en-US" sz="800" dirty="0" smtClean="0">
                <a:cs typeface="Arial" pitchFamily="34" charset="0"/>
              </a:rPr>
              <a:t> CCA220SL</a:t>
            </a:r>
            <a:endParaRPr lang="en-US" sz="800" dirty="0">
              <a:cs typeface="Arial" pitchFamily="34" charset="0"/>
            </a:endParaRPr>
          </a:p>
        </p:txBody>
      </p:sp>
      <p:sp>
        <p:nvSpPr>
          <p:cNvPr id="33" name="TextBox 32"/>
          <p:cNvSpPr txBox="1"/>
          <p:nvPr/>
        </p:nvSpPr>
        <p:spPr>
          <a:xfrm>
            <a:off x="6659907" y="4468906"/>
            <a:ext cx="2179293" cy="490985"/>
          </a:xfrm>
          <a:prstGeom prst="rect">
            <a:avLst/>
          </a:prstGeom>
          <a:noFill/>
        </p:spPr>
        <p:txBody>
          <a:bodyPr wrap="square" lIns="82058" tIns="41029" rIns="82058" bIns="41029" rtlCol="0">
            <a:noAutofit/>
          </a:bodyPr>
          <a:lstStyle/>
          <a:p>
            <a:pPr lvl="0" algn="ctr"/>
            <a:r>
              <a:rPr lang="en-US" sz="1200" b="1" dirty="0"/>
              <a:t>Homeward</a:t>
            </a:r>
            <a:r>
              <a:rPr lang="en-US" sz="1200" b="1" baseline="-25000" dirty="0"/>
              <a:t>™ </a:t>
            </a:r>
            <a:r>
              <a:rPr lang="en-US" sz="1200" b="1" dirty="0"/>
              <a:t>Glass</a:t>
            </a:r>
          </a:p>
          <a:p>
            <a:pPr algn="ctr"/>
            <a:r>
              <a:rPr lang="en-US" sz="800" dirty="0" smtClean="0">
                <a:cs typeface="Arial" pitchFamily="34" charset="0"/>
              </a:rPr>
              <a:t>6'8</a:t>
            </a:r>
            <a:r>
              <a:rPr lang="en-US" sz="800" dirty="0">
                <a:cs typeface="Arial" pitchFamily="34" charset="0"/>
              </a:rPr>
              <a:t>" </a:t>
            </a:r>
            <a:r>
              <a:rPr lang="en-US" sz="800" dirty="0" smtClean="0">
                <a:cs typeface="Arial" pitchFamily="34" charset="0"/>
              </a:rPr>
              <a:t>Door CCA211 </a:t>
            </a:r>
            <a:r>
              <a:rPr lang="en-US" sz="800" dirty="0">
                <a:cs typeface="Arial"/>
              </a:rPr>
              <a:t>w/ </a:t>
            </a:r>
            <a:r>
              <a:rPr lang="en-US" sz="800" dirty="0">
                <a:cs typeface="Arial" pitchFamily="34" charset="0"/>
              </a:rPr>
              <a:t>14" </a:t>
            </a:r>
            <a:r>
              <a:rPr lang="en-US" sz="800" dirty="0" smtClean="0">
                <a:cs typeface="Arial" pitchFamily="34" charset="0"/>
              </a:rPr>
              <a:t>Sidelites CCA211SL</a:t>
            </a:r>
            <a:endParaRPr lang="en-US" sz="800" dirty="0">
              <a:cs typeface="Arial" pitchFamily="34" charset="0"/>
            </a:endParaRPr>
          </a:p>
        </p:txBody>
      </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53524" y="1908048"/>
            <a:ext cx="446456" cy="2551176"/>
          </a:xfrm>
          <a:prstGeom prst="rect">
            <a:avLst/>
          </a:prstGeom>
          <a:ln>
            <a:solidFill>
              <a:schemeClr val="tx1"/>
            </a:solidFill>
            <a:prstDash val="lgDash"/>
          </a:ln>
        </p:spPr>
      </p:pic>
      <p:sp>
        <p:nvSpPr>
          <p:cNvPr id="43" name="Rectangle 42"/>
          <p:cNvSpPr/>
          <p:nvPr/>
        </p:nvSpPr>
        <p:spPr>
          <a:xfrm>
            <a:off x="5519180" y="1908048"/>
            <a:ext cx="448056" cy="255117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45" name="Rectangle 44"/>
          <p:cNvSpPr/>
          <p:nvPr/>
        </p:nvSpPr>
        <p:spPr>
          <a:xfrm>
            <a:off x="8391144" y="1908765"/>
            <a:ext cx="448056" cy="255117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49" name="TextBox 48"/>
          <p:cNvSpPr txBox="1"/>
          <p:nvPr/>
        </p:nvSpPr>
        <p:spPr>
          <a:xfrm>
            <a:off x="2724302" y="4995446"/>
            <a:ext cx="1641071" cy="261610"/>
          </a:xfrm>
          <a:prstGeom prst="rect">
            <a:avLst/>
          </a:prstGeom>
          <a:noFill/>
        </p:spPr>
        <p:txBody>
          <a:bodyPr wrap="square" rtlCol="0">
            <a:spAutoFit/>
          </a:bodyPr>
          <a:lstStyle/>
          <a:p>
            <a:r>
              <a:rPr lang="en-US" sz="1100" dirty="0" smtClean="0"/>
              <a:t>Optional Dentil Shelf</a:t>
            </a:r>
            <a:endParaRPr lang="en-US" sz="1000" dirty="0"/>
          </a:p>
        </p:txBody>
      </p:sp>
      <p:sp>
        <p:nvSpPr>
          <p:cNvPr id="50" name="TextBox 49"/>
          <p:cNvSpPr txBox="1"/>
          <p:nvPr/>
        </p:nvSpPr>
        <p:spPr>
          <a:xfrm>
            <a:off x="2714241" y="5347601"/>
            <a:ext cx="1362511" cy="214999"/>
          </a:xfrm>
          <a:prstGeom prst="rect">
            <a:avLst/>
          </a:prstGeom>
          <a:noFill/>
        </p:spPr>
        <p:txBody>
          <a:bodyPr wrap="square" rtlCol="0">
            <a:spAutoFit/>
          </a:bodyPr>
          <a:lstStyle/>
          <a:p>
            <a:r>
              <a:rPr lang="en-US" sz="800" dirty="0" smtClean="0"/>
              <a:t>4-Block Dentil Shelf</a:t>
            </a:r>
            <a:endParaRPr lang="en-US" sz="800" dirty="0"/>
          </a:p>
        </p:txBody>
      </p:sp>
      <p:sp>
        <p:nvSpPr>
          <p:cNvPr id="51" name="TextBox 50"/>
          <p:cNvSpPr txBox="1"/>
          <p:nvPr/>
        </p:nvSpPr>
        <p:spPr>
          <a:xfrm>
            <a:off x="2731429" y="5728156"/>
            <a:ext cx="1383371" cy="215444"/>
          </a:xfrm>
          <a:prstGeom prst="rect">
            <a:avLst/>
          </a:prstGeom>
          <a:noFill/>
        </p:spPr>
        <p:txBody>
          <a:bodyPr wrap="square" rtlCol="0">
            <a:spAutoFit/>
          </a:bodyPr>
          <a:lstStyle/>
          <a:p>
            <a:r>
              <a:rPr lang="en-US" sz="800" dirty="0" smtClean="0"/>
              <a:t>16-Block Dentil Shelf</a:t>
            </a:r>
            <a:endParaRPr lang="en-US" sz="800" dirty="0"/>
          </a:p>
        </p:txBody>
      </p:sp>
      <p:pic>
        <p:nvPicPr>
          <p:cNvPr id="52" name="Picture 4" descr="E:\TT Ad Planner_Disc Master_04142014\AdPlanner\ImageLibrary\Low-Resolution\Stains and Swatches\Stains\Classic-Craft American Style Collection\CCA_MahoganyStain_LR.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65200" y="5197574"/>
            <a:ext cx="492208" cy="701151"/>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5081145" y="5686707"/>
            <a:ext cx="660317" cy="215444"/>
          </a:xfrm>
          <a:prstGeom prst="rect">
            <a:avLst/>
          </a:prstGeom>
          <a:noFill/>
        </p:spPr>
        <p:txBody>
          <a:bodyPr wrap="square" rtlCol="0">
            <a:spAutoFit/>
          </a:bodyPr>
          <a:lstStyle/>
          <a:p>
            <a:pPr algn="ctr"/>
            <a:r>
              <a:rPr lang="en-US" sz="800" b="1" dirty="0" smtClean="0">
                <a:solidFill>
                  <a:schemeClr val="bg1"/>
                </a:solidFill>
              </a:rPr>
              <a:t>Mahogany</a:t>
            </a:r>
            <a:endParaRPr lang="en-US" sz="800" b="1" dirty="0">
              <a:solidFill>
                <a:schemeClr val="bg1"/>
              </a:solidFill>
            </a:endParaRPr>
          </a:p>
        </p:txBody>
      </p:sp>
      <p:pic>
        <p:nvPicPr>
          <p:cNvPr id="54" name="Picture 5" descr="E:\TT Ad Planner_Disc Master_04142014\AdPlanner\ImageLibrary\Low-Resolution\Stains and Swatches\Stains\Classic-Craft American Style Collection\CCA_CedarStain_LR.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68691" y="5196748"/>
            <a:ext cx="490980" cy="69770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5768691" y="5679013"/>
            <a:ext cx="490980" cy="215444"/>
          </a:xfrm>
          <a:prstGeom prst="rect">
            <a:avLst/>
          </a:prstGeom>
          <a:noFill/>
        </p:spPr>
        <p:txBody>
          <a:bodyPr wrap="square" rtlCol="0">
            <a:spAutoFit/>
          </a:bodyPr>
          <a:lstStyle/>
          <a:p>
            <a:pPr algn="ctr"/>
            <a:r>
              <a:rPr lang="en-US" sz="800" b="1" dirty="0" smtClean="0">
                <a:solidFill>
                  <a:schemeClr val="bg1"/>
                </a:solidFill>
              </a:rPr>
              <a:t>Cedar</a:t>
            </a:r>
            <a:endParaRPr lang="en-US" sz="800" b="1" dirty="0">
              <a:solidFill>
                <a:schemeClr val="bg1"/>
              </a:solidFill>
            </a:endParaRPr>
          </a:p>
        </p:txBody>
      </p:sp>
      <p:pic>
        <p:nvPicPr>
          <p:cNvPr id="56" name="Picture 6" descr="E:\TT Ad Planner_Disc Master_04142014\AdPlanner\ImageLibrary\Low-Resolution\Stains and Swatches\Stains\Classic-Craft American Style Collection\CCA_NaturalOakStain_LR.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406"/>
          <a:stretch/>
        </p:blipFill>
        <p:spPr bwMode="auto">
          <a:xfrm>
            <a:off x="4571464" y="5197759"/>
            <a:ext cx="493777" cy="701683"/>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4507010" y="5605046"/>
            <a:ext cx="622683" cy="338554"/>
          </a:xfrm>
          <a:prstGeom prst="rect">
            <a:avLst/>
          </a:prstGeom>
          <a:noFill/>
        </p:spPr>
        <p:txBody>
          <a:bodyPr wrap="square" rtlCol="0">
            <a:spAutoFit/>
          </a:bodyPr>
          <a:lstStyle/>
          <a:p>
            <a:pPr algn="ctr"/>
            <a:r>
              <a:rPr lang="en-US" sz="800" b="1" dirty="0" smtClean="0">
                <a:solidFill>
                  <a:schemeClr val="bg1"/>
                </a:solidFill>
              </a:rPr>
              <a:t>Natural Oak</a:t>
            </a:r>
            <a:endParaRPr lang="en-US" sz="800" b="1" dirty="0">
              <a:solidFill>
                <a:schemeClr val="bg1"/>
              </a:solidFill>
            </a:endParaRPr>
          </a:p>
        </p:txBody>
      </p:sp>
      <p:sp>
        <p:nvSpPr>
          <p:cNvPr id="58" name="TextBox 57"/>
          <p:cNvSpPr txBox="1"/>
          <p:nvPr/>
        </p:nvSpPr>
        <p:spPr>
          <a:xfrm>
            <a:off x="4473291" y="4995446"/>
            <a:ext cx="1876709" cy="261610"/>
          </a:xfrm>
          <a:prstGeom prst="rect">
            <a:avLst/>
          </a:prstGeom>
          <a:noFill/>
        </p:spPr>
        <p:txBody>
          <a:bodyPr wrap="square" rtlCol="0">
            <a:spAutoFit/>
          </a:bodyPr>
          <a:lstStyle/>
          <a:p>
            <a:r>
              <a:rPr lang="en-US" sz="1100" dirty="0" smtClean="0"/>
              <a:t>Same-Day</a:t>
            </a:r>
            <a:r>
              <a:rPr lang="en-US" sz="1100" baseline="-25000" dirty="0" smtClean="0"/>
              <a:t>®</a:t>
            </a:r>
            <a:r>
              <a:rPr lang="en-US" sz="1100" dirty="0" smtClean="0"/>
              <a:t> Stain Finish Colors</a:t>
            </a:r>
            <a:endParaRPr lang="en-US" sz="1100" dirty="0"/>
          </a:p>
        </p:txBody>
      </p:sp>
      <p:pic>
        <p:nvPicPr>
          <p:cNvPr id="59" name="Picture 58"/>
          <p:cNvPicPr>
            <a:picLocks noChangeAspect="1"/>
          </p:cNvPicPr>
          <p:nvPr/>
        </p:nvPicPr>
        <p:blipFill rotWithShape="1">
          <a:blip r:embed="rId15" cstate="print">
            <a:extLst>
              <a:ext uri="{28A0092B-C50C-407E-A947-70E740481C1C}">
                <a14:useLocalDpi xmlns:a14="http://schemas.microsoft.com/office/drawing/2010/main" val="0"/>
              </a:ext>
            </a:extLst>
          </a:blip>
          <a:srcRect l="566" t="1165" r="473" b="62"/>
          <a:stretch/>
        </p:blipFill>
        <p:spPr>
          <a:xfrm>
            <a:off x="7788509" y="5168443"/>
            <a:ext cx="1050691" cy="726014"/>
          </a:xfrm>
          <a:prstGeom prst="rect">
            <a:avLst/>
          </a:prstGeom>
        </p:spPr>
      </p:pic>
      <p:sp>
        <p:nvSpPr>
          <p:cNvPr id="60" name="TextBox 59"/>
          <p:cNvSpPr txBox="1"/>
          <p:nvPr/>
        </p:nvSpPr>
        <p:spPr>
          <a:xfrm>
            <a:off x="6673462" y="4995446"/>
            <a:ext cx="1069701" cy="215444"/>
          </a:xfrm>
          <a:prstGeom prst="rect">
            <a:avLst/>
          </a:prstGeom>
          <a:noFill/>
        </p:spPr>
        <p:txBody>
          <a:bodyPr wrap="square" rtlCol="0">
            <a:spAutoFit/>
          </a:bodyPr>
          <a:lstStyle/>
          <a:p>
            <a:pPr algn="ctr"/>
            <a:r>
              <a:rPr lang="en-US" sz="800" dirty="0" smtClean="0"/>
              <a:t>Black Nickel</a:t>
            </a:r>
            <a:endParaRPr lang="en-US" sz="800" dirty="0"/>
          </a:p>
        </p:txBody>
      </p:sp>
      <p:sp>
        <p:nvSpPr>
          <p:cNvPr id="61" name="TextBox 60"/>
          <p:cNvSpPr txBox="1"/>
          <p:nvPr/>
        </p:nvSpPr>
        <p:spPr>
          <a:xfrm>
            <a:off x="7788507" y="4995447"/>
            <a:ext cx="1040463" cy="215443"/>
          </a:xfrm>
          <a:prstGeom prst="rect">
            <a:avLst/>
          </a:prstGeom>
          <a:noFill/>
        </p:spPr>
        <p:txBody>
          <a:bodyPr wrap="square" rtlCol="0">
            <a:spAutoFit/>
          </a:bodyPr>
          <a:lstStyle/>
          <a:p>
            <a:pPr algn="ctr"/>
            <a:r>
              <a:rPr lang="en-US" sz="800" dirty="0" smtClean="0"/>
              <a:t>Brushed Nickel</a:t>
            </a:r>
            <a:endParaRPr lang="en-US" sz="800" dirty="0"/>
          </a:p>
        </p:txBody>
      </p:sp>
      <p:pic>
        <p:nvPicPr>
          <p:cNvPr id="62" name="Picture 6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659907" y="5158880"/>
            <a:ext cx="1069701" cy="740562"/>
          </a:xfrm>
          <a:prstGeom prst="rect">
            <a:avLst/>
          </a:prstGeom>
        </p:spPr>
      </p:pic>
    </p:spTree>
    <p:extLst>
      <p:ext uri="{BB962C8B-B14F-4D97-AF65-F5344CB8AC3E}">
        <p14:creationId xmlns:p14="http://schemas.microsoft.com/office/powerpoint/2010/main" val="219143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w="34925" cmpd="sng">
          <a:solidFill>
            <a:schemeClr val="bg1">
              <a:lumMod val="75000"/>
            </a:schemeClr>
          </a:solidFill>
          <a:miter lim="800000"/>
        </a:ln>
      </a:spPr>
      <a:bodyPr wrap="square">
        <a:spAutoFit/>
      </a:bodyPr>
      <a:lstStyle>
        <a:defPPr>
          <a:defRPr sz="1050" i="1" dirty="0" smtClean="0">
            <a:latin typeface="Arial" pitchFamily="34" charset="0"/>
            <a:cs typeface="Arial" pitchFamily="34"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988</Words>
  <Application>Microsoft Office PowerPoint</Application>
  <PresentationFormat>On-screen Show (4:3)</PresentationFormat>
  <Paragraphs>101</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Sutter, Jessica</dc:creator>
  <cp:lastModifiedBy>Link, Lauren</cp:lastModifiedBy>
  <cp:revision>57</cp:revision>
  <cp:lastPrinted>2014-07-29T16:02:30Z</cp:lastPrinted>
  <dcterms:created xsi:type="dcterms:W3CDTF">2014-07-22T18:36:23Z</dcterms:created>
  <dcterms:modified xsi:type="dcterms:W3CDTF">2016-04-27T13:55:02Z</dcterms:modified>
</cp:coreProperties>
</file>